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20"/>
  </p:notesMasterIdLst>
  <p:sldIdLst>
    <p:sldId id="426" r:id="rId3"/>
    <p:sldId id="433" r:id="rId4"/>
    <p:sldId id="306" r:id="rId5"/>
    <p:sldId id="304" r:id="rId6"/>
    <p:sldId id="307" r:id="rId7"/>
    <p:sldId id="427" r:id="rId8"/>
    <p:sldId id="430" r:id="rId9"/>
    <p:sldId id="429" r:id="rId10"/>
    <p:sldId id="431" r:id="rId11"/>
    <p:sldId id="432" r:id="rId12"/>
    <p:sldId id="440" r:id="rId13"/>
    <p:sldId id="435" r:id="rId14"/>
    <p:sldId id="434" r:id="rId15"/>
    <p:sldId id="438" r:id="rId16"/>
    <p:sldId id="436" r:id="rId17"/>
    <p:sldId id="437" r:id="rId18"/>
    <p:sldId id="439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000000"/>
    <a:srgbClr val="8383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58"/>
  </p:normalViewPr>
  <p:slideViewPr>
    <p:cSldViewPr snapToGrid="0">
      <p:cViewPr varScale="1">
        <p:scale>
          <a:sx n="154" d="100"/>
          <a:sy n="154" d="100"/>
        </p:scale>
        <p:origin x="6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76468-F18C-0C4F-A63F-3D7C3B30FDF2}" type="datetimeFigureOut">
              <a:rPr lang="cs-CZ" smtClean="0"/>
              <a:t>27.03.2025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3A923-2F26-E442-A31D-B0B5DF9AAD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003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83A923-2F26-E442-A31D-B0B5DF9AAD8C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5432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83A923-2F26-E442-A31D-B0B5DF9AAD8C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5625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E030-8545-994E-9742-CF1484A69B76}" type="datetimeFigureOut">
              <a:rPr lang="cs-CZ" smtClean="0"/>
              <a:t>27.03.2025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60461-41EB-5546-82BC-29C99B23BE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3327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E030-8545-994E-9742-CF1484A69B76}" type="datetimeFigureOut">
              <a:rPr lang="cs-CZ" smtClean="0"/>
              <a:t>27.03.2025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60461-41EB-5546-82BC-29C99B23BE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9184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E030-8545-994E-9742-CF1484A69B76}" type="datetimeFigureOut">
              <a:rPr lang="cs-CZ" smtClean="0"/>
              <a:t>27.03.2025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60461-41EB-5546-82BC-29C99B23BE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3295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E030-8545-994E-9742-CF1484A69B76}" type="datetimeFigureOut">
              <a:rPr lang="cs-CZ" smtClean="0"/>
              <a:t>27.03.2025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60461-41EB-5546-82BC-29C99B23BE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8027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E030-8545-994E-9742-CF1484A69B76}" type="datetimeFigureOut">
              <a:rPr lang="cs-CZ" smtClean="0"/>
              <a:t>27.03.2025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60461-41EB-5546-82BC-29C99B23BE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056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E030-8545-994E-9742-CF1484A69B76}" type="datetimeFigureOut">
              <a:rPr lang="cs-CZ" smtClean="0"/>
              <a:t>27.03.2025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60461-41EB-5546-82BC-29C99B23BE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689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E030-8545-994E-9742-CF1484A69B76}" type="datetimeFigureOut">
              <a:rPr lang="cs-CZ" smtClean="0"/>
              <a:t>27.03.2025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60461-41EB-5546-82BC-29C99B23BE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1569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E030-8545-994E-9742-CF1484A69B76}" type="datetimeFigureOut">
              <a:rPr lang="cs-CZ" smtClean="0"/>
              <a:t>27.03.2025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60461-41EB-5546-82BC-29C99B23BE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931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E030-8545-994E-9742-CF1484A69B76}" type="datetimeFigureOut">
              <a:rPr lang="cs-CZ" smtClean="0"/>
              <a:t>27.03.2025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60461-41EB-5546-82BC-29C99B23BE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2289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E030-8545-994E-9742-CF1484A69B76}" type="datetimeFigureOut">
              <a:rPr lang="cs-CZ" smtClean="0"/>
              <a:t>27.03.2025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60461-41EB-5546-82BC-29C99B23BE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4532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E030-8545-994E-9742-CF1484A69B76}" type="datetimeFigureOut">
              <a:rPr lang="cs-CZ" smtClean="0"/>
              <a:t>27.03.2025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60461-41EB-5546-82BC-29C99B23BE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9114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cs-CZ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B4A69-D97C-7245-848C-77544DF45D22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93848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27A34C-F1B6-2945-ACEB-3412F2A3F3F4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11154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099D3-A5DE-9746-8335-097F45065C89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79309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B93B34-EBD1-E149-92EC-1346253DD381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19135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D027C-0A4B-E840-9036-DFC8F0408856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5479929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109F51-4C39-AE4A-A07C-0CF7576EC3FC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4018360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99B30-D289-CE4E-80BF-B75D0E1890BC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185739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FD215E-EA5C-B54B-B874-BDE883CF882F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0280715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799F1-DAD8-0E46-8294-DBDFDDF3D314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49130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D2B7FF-EA64-2B44-89D2-7A2EF68B1B09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2856668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CCE226-4EC5-8447-AA00-B645DF174192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516096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7DE030-8545-994E-9742-CF1484A69B76}" type="datetimeFigureOut">
              <a:rPr lang="cs-CZ" smtClean="0"/>
              <a:t>27.03.2025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60461-41EB-5546-82BC-29C99B23BE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268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/>
            </a:lvl1pPr>
          </a:lstStyle>
          <a:p>
            <a:endParaRPr lang="en-US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/>
            </a:lvl1pPr>
          </a:lstStyle>
          <a:p>
            <a:endParaRPr lang="en-US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fld id="{98232D5B-5DE4-164B-9462-F9E9A4B9496A}" type="slidenum">
              <a:rPr lang="en-US" smtClean="0">
                <a:solidFill>
                  <a:srgbClr val="000000"/>
                </a:solidFill>
                <a:latin typeface="Times" charset="0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747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" charset="0"/>
          <a:ea typeface="ＭＳ Ｐゴシック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" charset="0"/>
          <a:ea typeface="ＭＳ Ｐゴシック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" charset="0"/>
          <a:ea typeface="ＭＳ Ｐゴシック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" charset="0"/>
          <a:ea typeface="ＭＳ Ｐゴシック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+mn-ea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+mn-ea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7.jpeg"/><Relationship Id="rId7" Type="http://schemas.microsoft.com/office/2007/relationships/hdphoto" Target="../media/hdphoto1.wdp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mailto:netopyr@ceson.or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29970" y="509058"/>
            <a:ext cx="372228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ČESON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600" dirty="0">
              <a:solidFill>
                <a:srgbClr val="FFFF00"/>
              </a:solidFill>
              <a:latin typeface="Arial" charset="0"/>
              <a:ea typeface="ＭＳ Ｐゴシック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00"/>
                </a:solidFill>
                <a:latin typeface="Arial" charset="0"/>
                <a:ea typeface="ＭＳ Ｐゴシック" charset="0"/>
              </a:rPr>
              <a:t>Česká</a:t>
            </a:r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" charset="0"/>
                <a:ea typeface="ＭＳ Ｐゴシック" charset="0"/>
              </a:rPr>
              <a:t>společnost</a:t>
            </a:r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 pro </a:t>
            </a:r>
            <a:r>
              <a:rPr lang="en-US" sz="3200" dirty="0" err="1">
                <a:solidFill>
                  <a:srgbClr val="FFFF00"/>
                </a:solidFill>
                <a:latin typeface="Arial" charset="0"/>
                <a:ea typeface="ＭＳ Ｐゴシック" charset="0"/>
              </a:rPr>
              <a:t>ochranu</a:t>
            </a:r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" charset="0"/>
                <a:ea typeface="ＭＳ Ｐゴシック" charset="0"/>
              </a:rPr>
              <a:t>netopýrů</a:t>
            </a:r>
            <a:endParaRPr lang="en-US" sz="3200" dirty="0">
              <a:solidFill>
                <a:srgbClr val="FFFF00"/>
              </a:solidFill>
              <a:latin typeface="Arial" charset="0"/>
              <a:ea typeface="ＭＳ Ｐゴシック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100" dirty="0">
              <a:solidFill>
                <a:srgbClr val="FFFF00"/>
              </a:solidFill>
              <a:latin typeface="Arial" charset="0"/>
              <a:ea typeface="ＭＳ Ｐゴシック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100" dirty="0">
              <a:solidFill>
                <a:srgbClr val="FFFF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04FDDE8-DADA-F647-2EA8-327960276D9D}"/>
              </a:ext>
            </a:extLst>
          </p:cNvPr>
          <p:cNvSpPr txBox="1"/>
          <p:nvPr/>
        </p:nvSpPr>
        <p:spPr>
          <a:xfrm>
            <a:off x="4572000" y="1787978"/>
            <a:ext cx="42884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 RNDr. Ivan Horáček, CSc. (</a:t>
            </a:r>
            <a:r>
              <a:rPr lang="cs-CZ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PřF</a:t>
            </a:r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UK), předseda</a:t>
            </a:r>
          </a:p>
          <a:p>
            <a:endParaRPr lang="cs-CZ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Doc. Mgr. Tomáš Bartonička, PhD. (</a:t>
            </a:r>
            <a:r>
              <a:rPr lang="cs-CZ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PřF</a:t>
            </a:r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MU), ředitel</a:t>
            </a:r>
          </a:p>
        </p:txBody>
      </p:sp>
    </p:spTree>
    <p:extLst>
      <p:ext uri="{BB962C8B-B14F-4D97-AF65-F5344CB8AC3E}">
        <p14:creationId xmlns:p14="http://schemas.microsoft.com/office/powerpoint/2010/main" val="1789472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38B8-81A2-695A-645F-4C5B0338F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000222">
            <a:extLst>
              <a:ext uri="{FF2B5EF4-FFF2-40B4-BE49-F238E27FC236}">
                <a16:creationId xmlns:a16="http://schemas.microsoft.com/office/drawing/2014/main" id="{1694BAC2-E1DA-0ED9-4573-43DF7BE56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9032" y="875109"/>
            <a:ext cx="4644629" cy="339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F0F48F-A3D2-DAFC-E14F-D83CDBBC049E}"/>
              </a:ext>
            </a:extLst>
          </p:cNvPr>
          <p:cNvSpPr txBox="1"/>
          <p:nvPr/>
        </p:nvSpPr>
        <p:spPr>
          <a:xfrm>
            <a:off x="369473" y="491212"/>
            <a:ext cx="37276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rgbClr val="FFFF00"/>
                </a:solidFill>
                <a:latin typeface="Arial" charset="0"/>
                <a:ea typeface="ＭＳ Ｐゴシック" charset="0"/>
              </a:rPr>
              <a:t>Netopýři</a:t>
            </a:r>
            <a:endParaRPr lang="en-US" sz="2800" dirty="0">
              <a:solidFill>
                <a:srgbClr val="FFFF00"/>
              </a:solidFill>
              <a:latin typeface="Arial" charset="0"/>
              <a:ea typeface="ＭＳ Ｐゴシック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Arial" charset="0"/>
              <a:ea typeface="ＭＳ Ｐゴシック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..</a:t>
            </a: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</a:rPr>
              <a:t>tradičně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</a:rPr>
              <a:t>nejméně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</a:rPr>
              <a:t>prozkoumaná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</a:rPr>
              <a:t>skupina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</a:rPr>
              <a:t>savců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, </a:t>
            </a: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</a:rPr>
              <a:t>nesčetná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</a:rPr>
              <a:t>specifika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,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n</a:t>
            </a: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</a:rPr>
              <a:t>ezbytné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</a:rPr>
              <a:t>speciální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</a:rPr>
              <a:t>výzkumné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</a:rPr>
              <a:t>přístupy</a:t>
            </a:r>
            <a:endParaRPr lang="en-US" dirty="0">
              <a:solidFill>
                <a:srgbClr val="FFFFFF"/>
              </a:solidFill>
              <a:latin typeface="Arial" charset="0"/>
              <a:ea typeface="ＭＳ Ｐゴシック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a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td. </a:t>
            </a:r>
            <a:r>
              <a:rPr lang="cs-CZ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a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td.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32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1" name="Picture 1" descr="_DSC5769.jpg">
            <a:extLst>
              <a:ext uri="{FF2B5EF4-FFF2-40B4-BE49-F238E27FC236}">
                <a16:creationId xmlns:a16="http://schemas.microsoft.com/office/drawing/2014/main" id="{02FCD29C-4523-7EB9-7686-12D33199D4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-18987"/>
            <a:ext cx="7551846" cy="441187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02" name="TextBox 1">
            <a:extLst>
              <a:ext uri="{FF2B5EF4-FFF2-40B4-BE49-F238E27FC236}">
                <a16:creationId xmlns:a16="http://schemas.microsoft.com/office/drawing/2014/main" id="{41FE668F-8DA6-32A5-6CCF-06C1A20C5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3232" y="3922577"/>
            <a:ext cx="6546056" cy="50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39" tIns="34271" rIns="68539" bIns="3427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350" dirty="0">
                <a:solidFill>
                  <a:srgbClr val="000000"/>
                </a:solidFill>
              </a:rPr>
              <a:t>(</a:t>
            </a:r>
            <a:r>
              <a:rPr lang="en-US" altLang="cs-CZ" sz="1400" dirty="0">
                <a:solidFill>
                  <a:srgbClr val="FFFF00"/>
                </a:solidFill>
              </a:rPr>
              <a:t>1. </a:t>
            </a:r>
            <a:r>
              <a:rPr lang="en-US" altLang="cs-CZ" sz="1400" dirty="0" err="1">
                <a:solidFill>
                  <a:srgbClr val="FFFF00"/>
                </a:solidFill>
              </a:rPr>
              <a:t>světová</a:t>
            </a:r>
            <a:r>
              <a:rPr lang="en-US" altLang="cs-CZ" sz="1400" dirty="0">
                <a:solidFill>
                  <a:srgbClr val="FFFF00"/>
                </a:solidFill>
              </a:rPr>
              <a:t> </a:t>
            </a:r>
            <a:r>
              <a:rPr lang="en-US" altLang="cs-CZ" sz="1400" dirty="0" err="1">
                <a:solidFill>
                  <a:srgbClr val="FFFF00"/>
                </a:solidFill>
              </a:rPr>
              <a:t>konference</a:t>
            </a:r>
            <a:r>
              <a:rPr lang="en-US" altLang="cs-CZ" sz="1400" dirty="0">
                <a:solidFill>
                  <a:srgbClr val="FFFF00"/>
                </a:solidFill>
              </a:rPr>
              <a:t>: 1968  </a:t>
            </a:r>
            <a:r>
              <a:rPr lang="en-US" altLang="cs-CZ" sz="1400" dirty="0" err="1">
                <a:solidFill>
                  <a:srgbClr val="FFFF00"/>
                </a:solidFill>
              </a:rPr>
              <a:t>Hluboká</a:t>
            </a:r>
            <a:r>
              <a:rPr lang="en-US" altLang="cs-CZ" sz="1400" dirty="0">
                <a:solidFill>
                  <a:srgbClr val="FFFF00"/>
                </a:solidFill>
              </a:rPr>
              <a:t> </a:t>
            </a:r>
            <a:r>
              <a:rPr lang="en-US" altLang="cs-CZ" sz="1400" dirty="0" err="1">
                <a:solidFill>
                  <a:srgbClr val="FFFF00"/>
                </a:solidFill>
              </a:rPr>
              <a:t>n.Vltavou</a:t>
            </a:r>
            <a:r>
              <a:rPr lang="en-US" altLang="cs-CZ" sz="1350" dirty="0">
                <a:solidFill>
                  <a:srgbClr val="000000"/>
                </a:solidFill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400" dirty="0" err="1">
                <a:solidFill>
                  <a:schemeClr val="bg1"/>
                </a:solidFill>
              </a:rPr>
              <a:t>Řada</a:t>
            </a:r>
            <a:r>
              <a:rPr lang="en-US" altLang="cs-CZ" sz="1400" dirty="0">
                <a:solidFill>
                  <a:schemeClr val="bg1"/>
                </a:solidFill>
              </a:rPr>
              <a:t> </a:t>
            </a:r>
            <a:r>
              <a:rPr lang="en-US" altLang="cs-CZ" sz="1400" dirty="0" err="1">
                <a:solidFill>
                  <a:schemeClr val="bg1"/>
                </a:solidFill>
              </a:rPr>
              <a:t>prioritních</a:t>
            </a:r>
            <a:r>
              <a:rPr lang="en-US" altLang="cs-CZ" sz="1400" dirty="0">
                <a:solidFill>
                  <a:schemeClr val="bg1"/>
                </a:solidFill>
              </a:rPr>
              <a:t> </a:t>
            </a:r>
            <a:r>
              <a:rPr lang="en-US" altLang="cs-CZ" sz="1400" dirty="0" err="1">
                <a:solidFill>
                  <a:schemeClr val="bg1"/>
                </a:solidFill>
              </a:rPr>
              <a:t>výzkumných</a:t>
            </a:r>
            <a:r>
              <a:rPr lang="en-US" altLang="cs-CZ" sz="1400" dirty="0">
                <a:solidFill>
                  <a:schemeClr val="bg1"/>
                </a:solidFill>
              </a:rPr>
              <a:t> </a:t>
            </a:r>
            <a:r>
              <a:rPr lang="en-US" altLang="cs-CZ" sz="1400" dirty="0" err="1">
                <a:solidFill>
                  <a:schemeClr val="bg1"/>
                </a:solidFill>
              </a:rPr>
              <a:t>projektů</a:t>
            </a:r>
            <a:r>
              <a:rPr lang="en-US" altLang="cs-CZ" sz="1400" dirty="0">
                <a:solidFill>
                  <a:schemeClr val="bg1"/>
                </a:solidFill>
              </a:rPr>
              <a:t> </a:t>
            </a:r>
            <a:r>
              <a:rPr lang="en-US" altLang="cs-CZ" sz="1350" dirty="0">
                <a:solidFill>
                  <a:schemeClr val="bg1"/>
                </a:solidFill>
              </a:rPr>
              <a:t>…*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3A4265-2D54-80A6-62F7-EC9F3C27821C}"/>
              </a:ext>
            </a:extLst>
          </p:cNvPr>
          <p:cNvSpPr txBox="1"/>
          <p:nvPr/>
        </p:nvSpPr>
        <p:spPr>
          <a:xfrm>
            <a:off x="266141" y="82183"/>
            <a:ext cx="2723519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b="1" spc="38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charset="0"/>
                <a:ea typeface="ＭＳ Ｐゴシック" charset="0"/>
                <a:cs typeface="ＭＳ Ｐゴシック" charset="0"/>
              </a:rPr>
              <a:t>Výzkum</a:t>
            </a:r>
            <a:r>
              <a:rPr lang="en-US" sz="2400" b="1" spc="38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spc="38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charset="0"/>
                <a:ea typeface="ＭＳ Ｐゴシック" charset="0"/>
                <a:cs typeface="ＭＳ Ｐゴシック" charset="0"/>
              </a:rPr>
              <a:t>netopýrů</a:t>
            </a:r>
            <a:r>
              <a:rPr lang="en-US" sz="2400" b="1" spc="38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spc="38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charset="0"/>
                <a:ea typeface="ＭＳ Ｐゴシック" charset="0"/>
                <a:cs typeface="ＭＳ Ｐゴシック" charset="0"/>
              </a:rPr>
              <a:t>má</a:t>
            </a:r>
            <a:r>
              <a:rPr lang="en-US" sz="2400" b="1" spc="38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charset="0"/>
                <a:ea typeface="ＭＳ Ｐゴシック" charset="0"/>
                <a:cs typeface="ＭＳ Ｐゴシック" charset="0"/>
              </a:rPr>
              <a:t> v ČR </a:t>
            </a:r>
            <a:r>
              <a:rPr lang="en-US" sz="2400" b="1" spc="38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charset="0"/>
                <a:ea typeface="ＭＳ Ｐゴシック" charset="0"/>
                <a:cs typeface="ＭＳ Ｐゴシック" charset="0"/>
              </a:rPr>
              <a:t>dlouhou</a:t>
            </a:r>
            <a:r>
              <a:rPr lang="en-US" sz="2400" b="1" spc="38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spc="38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charset="0"/>
                <a:ea typeface="ＭＳ Ｐゴシック" charset="0"/>
                <a:cs typeface="ＭＳ Ｐゴシック" charset="0"/>
              </a:rPr>
              <a:t>tradici</a:t>
            </a:r>
            <a:r>
              <a:rPr lang="en-US" sz="2400" b="1" spc="38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charset="0"/>
                <a:ea typeface="ＭＳ Ｐゴシック" charset="0"/>
                <a:cs typeface="ＭＳ Ｐゴシック" charset="0"/>
              </a:rPr>
              <a:t> …</a:t>
            </a: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AAAEBF8D-82F1-D618-1BCE-CDB7480EB5B3}"/>
              </a:ext>
            </a:extLst>
          </p:cNvPr>
          <p:cNvSpPr>
            <a:spLocks/>
          </p:cNvSpPr>
          <p:nvPr/>
        </p:nvSpPr>
        <p:spPr bwMode="auto">
          <a:xfrm rot="16200000">
            <a:off x="2976003" y="1910915"/>
            <a:ext cx="381000" cy="2041922"/>
          </a:xfrm>
          <a:prstGeom prst="leftBrace">
            <a:avLst>
              <a:gd name="adj1" fmla="val 8337"/>
              <a:gd name="adj2" fmla="val 50000"/>
            </a:avLst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153607" name="TextBox 4">
            <a:extLst>
              <a:ext uri="{FF2B5EF4-FFF2-40B4-BE49-F238E27FC236}">
                <a16:creationId xmlns:a16="http://schemas.microsoft.com/office/drawing/2014/main" id="{C8DD9BAD-C826-2BD3-7DC1-78F34F027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020" y="3065003"/>
            <a:ext cx="3749279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800" dirty="0">
                <a:solidFill>
                  <a:srgbClr val="FFFF00"/>
                </a:solidFill>
              </a:rPr>
              <a:t>Vladimír Hanák</a:t>
            </a:r>
            <a:r>
              <a:rPr lang="en-US" altLang="cs-CZ" sz="1800" dirty="0">
                <a:solidFill>
                  <a:schemeClr val="bg1"/>
                </a:solidFill>
              </a:rPr>
              <a:t>	</a:t>
            </a:r>
            <a:r>
              <a:rPr lang="en-US" altLang="cs-CZ" sz="1800" dirty="0">
                <a:solidFill>
                  <a:srgbClr val="FFFF00"/>
                </a:solidFill>
              </a:rPr>
              <a:t>Jiří </a:t>
            </a:r>
            <a:r>
              <a:rPr lang="en-US" altLang="cs-CZ" sz="1800" dirty="0" err="1">
                <a:solidFill>
                  <a:srgbClr val="FFFF00"/>
                </a:solidFill>
              </a:rPr>
              <a:t>Gaisler</a:t>
            </a:r>
            <a:endParaRPr lang="en-US" altLang="cs-CZ" sz="1800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600" dirty="0" err="1">
                <a:solidFill>
                  <a:schemeClr val="bg1"/>
                </a:solidFill>
              </a:rPr>
              <a:t>zakladatelé</a:t>
            </a:r>
            <a:r>
              <a:rPr lang="en-US" altLang="cs-CZ" sz="1600" dirty="0">
                <a:solidFill>
                  <a:schemeClr val="bg1"/>
                </a:solidFill>
              </a:rPr>
              <a:t>  </a:t>
            </a:r>
            <a:r>
              <a:rPr lang="en-US" altLang="cs-CZ" sz="1600" dirty="0" err="1">
                <a:solidFill>
                  <a:schemeClr val="bg1"/>
                </a:solidFill>
              </a:rPr>
              <a:t>moderního</a:t>
            </a:r>
            <a:r>
              <a:rPr lang="en-US" altLang="cs-CZ" sz="1600" dirty="0">
                <a:solidFill>
                  <a:schemeClr val="bg1"/>
                </a:solidFill>
              </a:rPr>
              <a:t> </a:t>
            </a:r>
            <a:r>
              <a:rPr lang="en-US" altLang="cs-CZ" sz="1600" dirty="0" err="1">
                <a:solidFill>
                  <a:schemeClr val="bg1"/>
                </a:solidFill>
              </a:rPr>
              <a:t>evropského</a:t>
            </a:r>
            <a:r>
              <a:rPr lang="en-US" altLang="cs-CZ" sz="1600" dirty="0">
                <a:solidFill>
                  <a:schemeClr val="bg1"/>
                </a:solidFill>
              </a:rPr>
              <a:t> </a:t>
            </a:r>
            <a:r>
              <a:rPr lang="en-US" altLang="cs-CZ" sz="1600" dirty="0" err="1">
                <a:solidFill>
                  <a:schemeClr val="bg1"/>
                </a:solidFill>
              </a:rPr>
              <a:t>výzkumu</a:t>
            </a:r>
            <a:r>
              <a:rPr lang="en-US" altLang="cs-CZ" sz="1600" dirty="0">
                <a:solidFill>
                  <a:schemeClr val="bg1"/>
                </a:solidFill>
              </a:rPr>
              <a:t> </a:t>
            </a:r>
            <a:r>
              <a:rPr lang="en-US" altLang="cs-CZ" sz="1600" dirty="0" err="1">
                <a:solidFill>
                  <a:schemeClr val="bg1"/>
                </a:solidFill>
              </a:rPr>
              <a:t>netopýrů</a:t>
            </a:r>
            <a:endParaRPr lang="en-US" altLang="cs-CZ" sz="1600" dirty="0">
              <a:solidFill>
                <a:schemeClr val="bg1"/>
              </a:solidFill>
            </a:endParaRPr>
          </a:p>
        </p:txBody>
      </p:sp>
      <p:pic>
        <p:nvPicPr>
          <p:cNvPr id="153604" name="Picture 1">
            <a:extLst>
              <a:ext uri="{FF2B5EF4-FFF2-40B4-BE49-F238E27FC236}">
                <a16:creationId xmlns:a16="http://schemas.microsoft.com/office/drawing/2014/main" id="{5D8E507A-3692-89BA-7D7F-CD3D678800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1560" y="188804"/>
            <a:ext cx="840581" cy="1379118"/>
          </a:xfrm>
          <a:prstGeom prst="rect">
            <a:avLst/>
          </a:prstGeom>
          <a:solidFill>
            <a:schemeClr val="bg1">
              <a:lumMod val="65000"/>
            </a:schemeClr>
          </a:solidFill>
          <a:ln w="57150">
            <a:solidFill>
              <a:srgbClr val="838383">
                <a:alpha val="54902"/>
              </a:srgbClr>
            </a:solidFill>
          </a:ln>
        </p:spPr>
      </p:pic>
      <p:sp>
        <p:nvSpPr>
          <p:cNvPr id="153608" name="TextBox 5">
            <a:extLst>
              <a:ext uri="{FF2B5EF4-FFF2-40B4-BE49-F238E27FC236}">
                <a16:creationId xmlns:a16="http://schemas.microsoft.com/office/drawing/2014/main" id="{A6E5A4AA-2DC8-6585-5862-5D36F097D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6120" y="1413786"/>
            <a:ext cx="897633" cy="415498"/>
          </a:xfrm>
          <a:prstGeom prst="rect">
            <a:avLst/>
          </a:prstGeom>
          <a:solidFill>
            <a:schemeClr val="bg1">
              <a:lumMod val="65000"/>
            </a:schemeClr>
          </a:solidFill>
          <a:ln w="57150">
            <a:solidFill>
              <a:srgbClr val="838383">
                <a:alpha val="54902"/>
              </a:srgbClr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050" dirty="0" err="1"/>
              <a:t>F.A.Kolenati</a:t>
            </a:r>
            <a:r>
              <a:rPr lang="en-US" altLang="cs-CZ" sz="1050" dirty="0"/>
              <a:t> (1864… etc.)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D8FEA7D-8DF3-2779-7F7F-1D0F6EFB7570}"/>
              </a:ext>
            </a:extLst>
          </p:cNvPr>
          <p:cNvSpPr txBox="1"/>
          <p:nvPr/>
        </p:nvSpPr>
        <p:spPr>
          <a:xfrm>
            <a:off x="6998458" y="-25001"/>
            <a:ext cx="2162657" cy="258532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dirty="0"/>
              <a:t>ČR – jedno z klíčových center rozvoje moderního výzkumu netopýrů </a:t>
            </a:r>
            <a:r>
              <a:rPr lang="cs-CZ" dirty="0">
                <a:sym typeface="Wingdings" pitchFamily="2" charset="2"/>
              </a:rPr>
              <a:t> tradiční výzkumné zaměření řady  pracovišť, … mimořádný zahraniční ohlas</a:t>
            </a:r>
            <a:endParaRPr lang="cs-CZ" dirty="0"/>
          </a:p>
        </p:txBody>
      </p:sp>
      <p:sp>
        <p:nvSpPr>
          <p:cNvPr id="5" name="Zkosení 4">
            <a:extLst>
              <a:ext uri="{FF2B5EF4-FFF2-40B4-BE49-F238E27FC236}">
                <a16:creationId xmlns:a16="http://schemas.microsoft.com/office/drawing/2014/main" id="{C8EE9232-8668-F01F-2A67-4CB44E77160F}"/>
              </a:ext>
            </a:extLst>
          </p:cNvPr>
          <p:cNvSpPr/>
          <p:nvPr/>
        </p:nvSpPr>
        <p:spPr>
          <a:xfrm>
            <a:off x="5153247" y="3141377"/>
            <a:ext cx="2398598" cy="1909354"/>
          </a:xfrm>
          <a:prstGeom prst="beve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600" dirty="0" err="1">
                <a:solidFill>
                  <a:schemeClr val="bg1"/>
                </a:solidFill>
              </a:rPr>
              <a:t>Zahájení</a:t>
            </a:r>
            <a:r>
              <a:rPr lang="en-US" altLang="cs-CZ" sz="1600" dirty="0">
                <a:solidFill>
                  <a:schemeClr val="bg1"/>
                </a:solidFill>
              </a:rPr>
              <a:t> 15. </a:t>
            </a:r>
            <a:r>
              <a:rPr lang="en-US" altLang="cs-CZ" sz="1600" dirty="0" err="1">
                <a:solidFill>
                  <a:schemeClr val="bg1"/>
                </a:solidFill>
              </a:rPr>
              <a:t>světové</a:t>
            </a:r>
            <a:r>
              <a:rPr lang="en-US" altLang="cs-CZ" sz="1600" dirty="0">
                <a:solidFill>
                  <a:schemeClr val="bg1"/>
                </a:solidFill>
              </a:rPr>
              <a:t> </a:t>
            </a:r>
            <a:r>
              <a:rPr lang="en-US" altLang="cs-CZ" sz="1600" dirty="0" err="1">
                <a:solidFill>
                  <a:schemeClr val="bg1"/>
                </a:solidFill>
              </a:rPr>
              <a:t>konference</a:t>
            </a:r>
            <a:r>
              <a:rPr lang="en-US" altLang="cs-CZ" sz="1600" dirty="0">
                <a:solidFill>
                  <a:schemeClr val="bg1"/>
                </a:solidFill>
              </a:rPr>
              <a:t> o </a:t>
            </a:r>
            <a:r>
              <a:rPr lang="en-US" altLang="cs-CZ" sz="1600" dirty="0" err="1">
                <a:solidFill>
                  <a:schemeClr val="bg1"/>
                </a:solidFill>
              </a:rPr>
              <a:t>výzkumu</a:t>
            </a:r>
            <a:r>
              <a:rPr lang="en-US" altLang="cs-CZ" sz="1600" dirty="0">
                <a:solidFill>
                  <a:schemeClr val="bg1"/>
                </a:solidFill>
              </a:rPr>
              <a:t> </a:t>
            </a:r>
            <a:r>
              <a:rPr lang="en-US" altLang="cs-CZ" sz="1600" dirty="0" err="1">
                <a:solidFill>
                  <a:schemeClr val="bg1"/>
                </a:solidFill>
              </a:rPr>
              <a:t>netopýrů</a:t>
            </a:r>
            <a:r>
              <a:rPr lang="en-US" altLang="cs-CZ" sz="1600" dirty="0">
                <a:solidFill>
                  <a:schemeClr val="bg1"/>
                </a:solidFill>
              </a:rPr>
              <a:t> Praha 2010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7B27C4A-AB14-6634-07F9-4ECCEBEE3CF0}"/>
              </a:ext>
            </a:extLst>
          </p:cNvPr>
          <p:cNvSpPr txBox="1"/>
          <p:nvPr/>
        </p:nvSpPr>
        <p:spPr>
          <a:xfrm>
            <a:off x="7941366" y="3265057"/>
            <a:ext cx="1166820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000" dirty="0">
                <a:solidFill>
                  <a:schemeClr val="bg1">
                    <a:lumMod val="75000"/>
                  </a:schemeClr>
                </a:solidFill>
              </a:rPr>
              <a:t>Kroužkování, demografická struktura, taxonomie, biogeografie, ekologie, reprodukce  atd.</a:t>
            </a:r>
          </a:p>
          <a:p>
            <a:pPr algn="r"/>
            <a:endParaRPr lang="cs-CZ" sz="1100" dirty="0">
              <a:solidFill>
                <a:schemeClr val="bg1">
                  <a:lumMod val="95000"/>
                </a:schemeClr>
              </a:solidFill>
            </a:endParaRPr>
          </a:p>
          <a:p>
            <a:pPr algn="r"/>
            <a:r>
              <a:rPr lang="cs-CZ" sz="1100" dirty="0">
                <a:solidFill>
                  <a:schemeClr val="bg1">
                    <a:lumMod val="95000"/>
                  </a:schemeClr>
                </a:solidFill>
              </a:rPr>
              <a:t>Bibliografie (ČR) &gt;1500 prací 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7" name="Picture 4" descr="C:\Program Files\PIXELA\ImageMixer\Convert\Cnv0025.jpg">
            <a:extLst>
              <a:ext uri="{FF2B5EF4-FFF2-40B4-BE49-F238E27FC236}">
                <a16:creationId xmlns:a16="http://schemas.microsoft.com/office/drawing/2014/main" id="{0F87E913-C335-38F2-2D6E-FA2D111348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lum bright="-6000"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40677"/>
            <a:ext cx="9144000" cy="5284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698" name="Rectangle 2">
            <a:extLst>
              <a:ext uri="{FF2B5EF4-FFF2-40B4-BE49-F238E27FC236}">
                <a16:creationId xmlns:a16="http://schemas.microsoft.com/office/drawing/2014/main" id="{CF3BFCDF-C83F-0611-11FB-65E6E1107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910"/>
            <a:ext cx="9144000" cy="1127522"/>
          </a:xfrm>
          <a:solidFill>
            <a:srgbClr val="FFFF00"/>
          </a:solidFill>
        </p:spPr>
        <p:txBody>
          <a:bodyPr>
            <a:normAutofit/>
          </a:bodyPr>
          <a:lstStyle/>
          <a:p>
            <a:pPr eaLnBrk="1" hangingPunct="1"/>
            <a:r>
              <a:rPr lang="cs-CZ" altLang="cs-CZ" sz="3000" b="1" dirty="0" err="1">
                <a:ea typeface="ＭＳ Ｐゴシック" panose="020B0600070205080204" pitchFamily="34" charset="-128"/>
              </a:rPr>
              <a:t>m.j</a:t>
            </a:r>
            <a:r>
              <a:rPr lang="cs-CZ" altLang="cs-CZ" sz="3000" b="1" dirty="0">
                <a:ea typeface="ＭＳ Ｐゴシック" panose="020B0600070205080204" pitchFamily="34" charset="-128"/>
              </a:rPr>
              <a:t>. </a:t>
            </a:r>
            <a:r>
              <a:rPr lang="cs-CZ" altLang="cs-CZ" sz="2400" dirty="0">
                <a:ea typeface="ＭＳ Ｐゴシック" panose="020B0600070205080204" pitchFamily="34" charset="-128"/>
              </a:rPr>
              <a:t>- </a:t>
            </a:r>
            <a:r>
              <a:rPr lang="cs-CZ" altLang="cs-CZ" sz="2400" b="1" dirty="0">
                <a:ea typeface="ＭＳ Ｐゴシック" panose="020B0600070205080204" pitchFamily="34" charset="-128"/>
              </a:rPr>
              <a:t>*</a:t>
            </a:r>
            <a:r>
              <a:rPr lang="cs-CZ" altLang="cs-CZ" sz="2400" dirty="0">
                <a:ea typeface="ＭＳ Ｐゴシック" panose="020B0600070205080204" pitchFamily="34" charset="-128"/>
              </a:rPr>
              <a:t> </a:t>
            </a:r>
            <a:r>
              <a:rPr lang="cs-CZ" altLang="cs-CZ" sz="2400" b="1" dirty="0">
                <a:ea typeface="ＭＳ Ｐゴシック" panose="020B0600070205080204" pitchFamily="34" charset="-128"/>
              </a:rPr>
              <a:t>projekt soustavného monitoringu netopýřích populací : od r.1969 – </a:t>
            </a:r>
            <a:r>
              <a:rPr lang="cs-CZ" altLang="cs-CZ" sz="2400" b="1" dirty="0" err="1">
                <a:ea typeface="ＭＳ Ｐゴシック" panose="020B0600070205080204" pitchFamily="34" charset="-128"/>
              </a:rPr>
              <a:t>standardisované</a:t>
            </a:r>
            <a:r>
              <a:rPr lang="cs-CZ" altLang="cs-CZ" sz="2400" b="1" dirty="0">
                <a:ea typeface="ＭＳ Ｐゴシック" panose="020B0600070205080204" pitchFamily="34" charset="-128"/>
              </a:rPr>
              <a:t> sledování změn v modelových zimovištích</a:t>
            </a:r>
            <a:br>
              <a:rPr lang="cs-CZ" altLang="cs-CZ" sz="2400" b="1" dirty="0">
                <a:ea typeface="ＭＳ Ｐゴシック" panose="020B0600070205080204" pitchFamily="34" charset="-128"/>
              </a:rPr>
            </a:br>
            <a:endParaRPr lang="cs-CZ" altLang="cs-CZ" sz="1875" dirty="0">
              <a:ea typeface="ＭＳ Ｐゴシック" panose="020B0600070205080204" pitchFamily="34" charset="-128"/>
            </a:endParaRPr>
          </a:p>
        </p:txBody>
      </p:sp>
      <p:pic>
        <p:nvPicPr>
          <p:cNvPr id="6" name="Picture 11" descr="C:\Program Files\PIXELA\ImageMixer\Convert\Cnv0016.jpg">
            <a:extLst>
              <a:ext uri="{FF2B5EF4-FFF2-40B4-BE49-F238E27FC236}">
                <a16:creationId xmlns:a16="http://schemas.microsoft.com/office/drawing/2014/main" id="{6ED9ACAB-2CA3-1E8C-5F91-70ED7DF55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76454"/>
            <a:ext cx="1912148" cy="1467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B41C51D9-6BAE-F877-8153-30E107CDE185}"/>
              </a:ext>
            </a:extLst>
          </p:cNvPr>
          <p:cNvSpPr txBox="1"/>
          <p:nvPr/>
        </p:nvSpPr>
        <p:spPr>
          <a:xfrm>
            <a:off x="141402" y="1546384"/>
            <a:ext cx="3157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cs-CZ" sz="2400" b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1969</a:t>
            </a:r>
          </a:p>
          <a:p>
            <a:r>
              <a:rPr lang="cs-CZ" altLang="cs-CZ" sz="12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* 15 modelových zimovišť  </a:t>
            </a:r>
            <a:br>
              <a:rPr lang="cs-CZ" altLang="cs-CZ" sz="1200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cs-CZ" altLang="cs-CZ" sz="12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*  5 </a:t>
            </a:r>
            <a:r>
              <a:rPr lang="cs-CZ" altLang="cs-CZ" sz="12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sčítatelů</a:t>
            </a:r>
            <a:r>
              <a:rPr lang="cs-CZ" altLang="cs-CZ" sz="12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(</a:t>
            </a:r>
            <a:r>
              <a:rPr lang="cs-CZ" altLang="cs-CZ" sz="12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Gaisler</a:t>
            </a:r>
            <a:r>
              <a:rPr lang="cs-CZ" altLang="cs-CZ" sz="12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, Hanák, Horáček, Nevrlý, </a:t>
            </a:r>
            <a:r>
              <a:rPr lang="cs-CZ" altLang="cs-CZ" sz="12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Žalman</a:t>
            </a:r>
            <a:r>
              <a:rPr lang="cs-CZ" altLang="cs-CZ" sz="12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)</a:t>
            </a:r>
            <a:endParaRPr lang="cs-CZ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CA8EB770-118B-9421-8523-DF4F54009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72214" cy="2149454"/>
          </a:xfrm>
          <a:prstGeom prst="rect">
            <a:avLst/>
          </a:prstGeom>
        </p:spPr>
      </p:pic>
      <p:pic>
        <p:nvPicPr>
          <p:cNvPr id="5" name="Picture 3" descr="DSCN2760">
            <a:extLst>
              <a:ext uri="{FF2B5EF4-FFF2-40B4-BE49-F238E27FC236}">
                <a16:creationId xmlns:a16="http://schemas.microsoft.com/office/drawing/2014/main" id="{70CAF0FF-3AA5-D00A-584E-D485F3D78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7340" y="-327074"/>
            <a:ext cx="3272214" cy="547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SCN2738">
            <a:extLst>
              <a:ext uri="{FF2B5EF4-FFF2-40B4-BE49-F238E27FC236}">
                <a16:creationId xmlns:a16="http://schemas.microsoft.com/office/drawing/2014/main" id="{2C63305D-8563-5659-63AA-F8502B2D3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212523"/>
            <a:ext cx="5241302" cy="3930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scitmpgridMORkr.jpg">
            <a:extLst>
              <a:ext uri="{FF2B5EF4-FFF2-40B4-BE49-F238E27FC236}">
                <a16:creationId xmlns:a16="http://schemas.microsoft.com/office/drawing/2014/main" id="{CFF7663A-7510-FCBC-A6CB-309B8C5DDF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1177" y="3424578"/>
            <a:ext cx="2928517" cy="1795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8C2B3F61-6EB5-8AA9-4B80-B6C1FD7DE07B}"/>
              </a:ext>
            </a:extLst>
          </p:cNvPr>
          <p:cNvSpPr txBox="1"/>
          <p:nvPr/>
        </p:nvSpPr>
        <p:spPr>
          <a:xfrm>
            <a:off x="114234" y="59064"/>
            <a:ext cx="3157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cs-CZ" sz="24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1969</a:t>
            </a:r>
          </a:p>
          <a:p>
            <a:r>
              <a:rPr lang="cs-CZ" altLang="cs-CZ" sz="12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* </a:t>
            </a:r>
            <a:r>
              <a:rPr lang="cs-CZ" altLang="cs-CZ" sz="1200" b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15</a:t>
            </a:r>
            <a:r>
              <a:rPr lang="cs-CZ" altLang="cs-CZ" sz="12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modelových zimovišť  </a:t>
            </a:r>
            <a:br>
              <a:rPr lang="cs-CZ" altLang="cs-CZ" sz="1200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cs-CZ" altLang="cs-CZ" sz="12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*  </a:t>
            </a:r>
            <a:r>
              <a:rPr lang="cs-CZ" altLang="cs-CZ" sz="1200" b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5 </a:t>
            </a:r>
            <a:r>
              <a:rPr lang="cs-CZ" altLang="cs-CZ" sz="12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sčitatelů (</a:t>
            </a:r>
            <a:r>
              <a:rPr lang="cs-CZ" altLang="cs-CZ" sz="12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Gaisler</a:t>
            </a:r>
            <a:r>
              <a:rPr lang="cs-CZ" altLang="cs-CZ" sz="12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, Hanák, Horáček, Nevrlý, </a:t>
            </a:r>
            <a:r>
              <a:rPr lang="cs-CZ" altLang="cs-CZ" sz="12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Žalman</a:t>
            </a:r>
            <a:r>
              <a:rPr lang="cs-CZ" altLang="cs-CZ" sz="12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)</a:t>
            </a:r>
            <a:endParaRPr lang="cs-CZ" sz="1200" dirty="0">
              <a:solidFill>
                <a:schemeClr val="bg1"/>
              </a:solidFill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687ABD36-025B-5D54-CC5E-74574CBA5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7" y="1993417"/>
            <a:ext cx="2805113" cy="1431161"/>
          </a:xfrm>
          <a:prstGeom prst="rect">
            <a:avLst/>
          </a:prstGeom>
          <a:solidFill>
            <a:srgbClr val="000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FF33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99CC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spcBef>
                <a:spcPct val="50000"/>
              </a:spcBef>
              <a:buClrTx/>
              <a:buSzTx/>
              <a:buNone/>
            </a:pPr>
            <a:r>
              <a:rPr lang="cs-CZ" altLang="cs-CZ" sz="21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Nyní </a:t>
            </a:r>
            <a:r>
              <a:rPr lang="cs-CZ" altLang="cs-CZ" sz="2100" b="1" dirty="0">
                <a:solidFill>
                  <a:srgbClr val="FFFFCC"/>
                </a:solidFill>
                <a:latin typeface="Times New Roman" panose="02020603050405020304" pitchFamily="18" charset="0"/>
              </a:rPr>
              <a:t> </a:t>
            </a:r>
            <a:r>
              <a:rPr lang="cs-CZ" altLang="cs-CZ" sz="2100" dirty="0">
                <a:solidFill>
                  <a:srgbClr val="FFFFCC"/>
                </a:solidFill>
                <a:latin typeface="Times New Roman" panose="02020603050405020304" pitchFamily="18" charset="0"/>
              </a:rPr>
              <a:t>&gt; </a:t>
            </a:r>
            <a:r>
              <a:rPr lang="cs-CZ" altLang="cs-CZ" sz="2100" b="1" dirty="0">
                <a:solidFill>
                  <a:srgbClr val="FFFFCC"/>
                </a:solidFill>
                <a:latin typeface="Times New Roman" panose="02020603050405020304" pitchFamily="18" charset="0"/>
              </a:rPr>
              <a:t>800 zimovišť, kolem  100 účastníků</a:t>
            </a:r>
          </a:p>
          <a:p>
            <a:pPr defTabSz="685800">
              <a:spcBef>
                <a:spcPct val="50000"/>
              </a:spcBef>
              <a:buClrTx/>
              <a:buSzTx/>
              <a:buNone/>
            </a:pPr>
            <a:r>
              <a:rPr lang="cs-CZ" altLang="cs-CZ" sz="1800" dirty="0">
                <a:solidFill>
                  <a:srgbClr val="FFFFCC"/>
                </a:solidFill>
                <a:latin typeface="Times New Roman" panose="02020603050405020304" pitchFamily="18" charset="0"/>
                <a:sym typeface="Wingdings" pitchFamily="2" charset="2"/>
              </a:rPr>
              <a:t> </a:t>
            </a:r>
            <a:r>
              <a:rPr lang="cs-CZ" altLang="cs-CZ" sz="1800" dirty="0">
                <a:solidFill>
                  <a:srgbClr val="FFFFCC"/>
                </a:solidFill>
                <a:latin typeface="Times New Roman" panose="02020603050405020304" pitchFamily="18" charset="0"/>
              </a:rPr>
              <a:t>Datový aparát &gt; 300 000 záznamů)</a:t>
            </a:r>
          </a:p>
        </p:txBody>
      </p:sp>
      <p:pic>
        <p:nvPicPr>
          <p:cNvPr id="12" name="Picture 9" descr="C:\Program Files\PIXELA\ImageMixer\Convert\Cnv0026.jpg">
            <a:extLst>
              <a:ext uri="{FF2B5EF4-FFF2-40B4-BE49-F238E27FC236}">
                <a16:creationId xmlns:a16="http://schemas.microsoft.com/office/drawing/2014/main" id="{7E34BEB1-8659-88D7-B75A-613529240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5893" y="-47843"/>
            <a:ext cx="3157980" cy="1593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kosení 13">
            <a:extLst>
              <a:ext uri="{FF2B5EF4-FFF2-40B4-BE49-F238E27FC236}">
                <a16:creationId xmlns:a16="http://schemas.microsoft.com/office/drawing/2014/main" id="{38F4B233-7D49-4B94-75C9-8DD6A40FF4CE}"/>
              </a:ext>
            </a:extLst>
          </p:cNvPr>
          <p:cNvSpPr/>
          <p:nvPr/>
        </p:nvSpPr>
        <p:spPr>
          <a:xfrm>
            <a:off x="2999154" y="3175082"/>
            <a:ext cx="3317507" cy="1909354"/>
          </a:xfrm>
          <a:prstGeom prst="beve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600" dirty="0">
                <a:solidFill>
                  <a:schemeClr val="bg1"/>
                </a:solidFill>
              </a:rPr>
              <a:t>Monitoring </a:t>
            </a:r>
            <a:r>
              <a:rPr lang="en-US" altLang="cs-CZ" sz="1600" dirty="0" err="1">
                <a:solidFill>
                  <a:schemeClr val="bg1"/>
                </a:solidFill>
              </a:rPr>
              <a:t>netopýřích</a:t>
            </a:r>
            <a:r>
              <a:rPr lang="en-US" altLang="cs-CZ" sz="1600" dirty="0">
                <a:solidFill>
                  <a:schemeClr val="bg1"/>
                </a:solidFill>
              </a:rPr>
              <a:t> </a:t>
            </a:r>
            <a:r>
              <a:rPr lang="en-US" altLang="cs-CZ" sz="1600" dirty="0" err="1">
                <a:solidFill>
                  <a:schemeClr val="bg1"/>
                </a:solidFill>
              </a:rPr>
              <a:t>populací</a:t>
            </a:r>
            <a:r>
              <a:rPr lang="en-US" altLang="cs-CZ" sz="1600" dirty="0">
                <a:solidFill>
                  <a:schemeClr val="bg1"/>
                </a:solidFill>
              </a:rPr>
              <a:t> v ČR: </a:t>
            </a:r>
            <a:r>
              <a:rPr lang="en-US" altLang="cs-CZ" sz="1600" dirty="0" err="1">
                <a:solidFill>
                  <a:schemeClr val="bg1"/>
                </a:solidFill>
              </a:rPr>
              <a:t>nejdelší</a:t>
            </a:r>
            <a:r>
              <a:rPr lang="en-US" altLang="cs-CZ" sz="1600" dirty="0">
                <a:solidFill>
                  <a:schemeClr val="bg1"/>
                </a:solidFill>
              </a:rPr>
              <a:t> a </a:t>
            </a:r>
            <a:r>
              <a:rPr lang="en-US" altLang="cs-CZ" sz="1600" dirty="0" err="1">
                <a:solidFill>
                  <a:schemeClr val="bg1"/>
                </a:solidFill>
              </a:rPr>
              <a:t>nejucelenější</a:t>
            </a:r>
            <a:r>
              <a:rPr lang="en-US" altLang="cs-CZ" sz="1600" dirty="0">
                <a:solidFill>
                  <a:schemeClr val="bg1"/>
                </a:solidFill>
              </a:rPr>
              <a:t> </a:t>
            </a:r>
            <a:r>
              <a:rPr lang="en-US" altLang="cs-CZ" sz="1600" dirty="0" err="1">
                <a:solidFill>
                  <a:schemeClr val="bg1"/>
                </a:solidFill>
              </a:rPr>
              <a:t>projekt</a:t>
            </a:r>
            <a:r>
              <a:rPr lang="en-US" altLang="cs-CZ" sz="1600" dirty="0">
                <a:solidFill>
                  <a:schemeClr val="bg1"/>
                </a:solidFill>
              </a:rPr>
              <a:t> </a:t>
            </a:r>
            <a:r>
              <a:rPr lang="en-US" altLang="cs-CZ" sz="1600" dirty="0" err="1">
                <a:solidFill>
                  <a:schemeClr val="bg1"/>
                </a:solidFill>
              </a:rPr>
              <a:t>monitoringu</a:t>
            </a:r>
            <a:r>
              <a:rPr lang="en-US" altLang="cs-CZ" sz="1600" dirty="0">
                <a:solidFill>
                  <a:schemeClr val="bg1"/>
                </a:solidFill>
              </a:rPr>
              <a:t> </a:t>
            </a:r>
            <a:r>
              <a:rPr lang="en-US" altLang="cs-CZ" sz="1600" dirty="0" err="1">
                <a:solidFill>
                  <a:schemeClr val="bg1"/>
                </a:solidFill>
              </a:rPr>
              <a:t>volně</a:t>
            </a:r>
            <a:r>
              <a:rPr lang="en-US" altLang="cs-CZ" sz="1600" dirty="0">
                <a:solidFill>
                  <a:schemeClr val="bg1"/>
                </a:solidFill>
              </a:rPr>
              <a:t> </a:t>
            </a:r>
            <a:r>
              <a:rPr lang="en-US" altLang="cs-CZ" sz="1600" dirty="0" err="1">
                <a:solidFill>
                  <a:schemeClr val="bg1"/>
                </a:solidFill>
              </a:rPr>
              <a:t>žijících</a:t>
            </a:r>
            <a:r>
              <a:rPr lang="en-US" altLang="cs-CZ" sz="1600" dirty="0">
                <a:solidFill>
                  <a:schemeClr val="bg1"/>
                </a:solidFill>
              </a:rPr>
              <a:t> </a:t>
            </a:r>
            <a:r>
              <a:rPr lang="en-US" altLang="cs-CZ" sz="1600" dirty="0" err="1">
                <a:solidFill>
                  <a:schemeClr val="bg1"/>
                </a:solidFill>
              </a:rPr>
              <a:t>obratlovců</a:t>
            </a:r>
            <a:r>
              <a:rPr lang="en-US" altLang="cs-CZ" sz="1600" dirty="0">
                <a:solidFill>
                  <a:schemeClr val="bg1"/>
                </a:solidFill>
              </a:rPr>
              <a:t> </a:t>
            </a:r>
            <a:r>
              <a:rPr lang="en-US" altLang="cs-CZ" sz="1600" dirty="0" err="1">
                <a:solidFill>
                  <a:schemeClr val="bg1"/>
                </a:solidFill>
              </a:rPr>
              <a:t>Evropy</a:t>
            </a:r>
            <a:r>
              <a:rPr lang="en-US" altLang="cs-CZ" sz="1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DC6849E4-8BD5-5591-32B6-B106BF45EA40}"/>
              </a:ext>
            </a:extLst>
          </p:cNvPr>
          <p:cNvSpPr txBox="1"/>
          <p:nvPr/>
        </p:nvSpPr>
        <p:spPr>
          <a:xfrm>
            <a:off x="2836450" y="-6924"/>
            <a:ext cx="3157979" cy="1508105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ČESON </a:t>
            </a:r>
          </a:p>
          <a:p>
            <a:pPr algn="ctr"/>
            <a:r>
              <a:rPr lang="cs-CZ" sz="1200" dirty="0"/>
              <a:t>(Česká společnost pro ochranu netopýrů = Czech </a:t>
            </a:r>
            <a:r>
              <a:rPr lang="cs-CZ" sz="1200" dirty="0" err="1"/>
              <a:t>Bat</a:t>
            </a:r>
            <a:r>
              <a:rPr lang="cs-CZ" sz="1200" dirty="0"/>
              <a:t> </a:t>
            </a:r>
            <a:r>
              <a:rPr lang="cs-CZ" sz="1200" dirty="0" err="1"/>
              <a:t>Conservation</a:t>
            </a:r>
            <a:r>
              <a:rPr lang="cs-CZ" sz="1200" dirty="0"/>
              <a:t> Trust)</a:t>
            </a:r>
          </a:p>
          <a:p>
            <a:pPr algn="ctr"/>
            <a:endParaRPr lang="cs-CZ" sz="1200" dirty="0"/>
          </a:p>
          <a:p>
            <a:pPr algn="ctr"/>
            <a:r>
              <a:rPr lang="cs-CZ" sz="1600" b="1" dirty="0"/>
              <a:t>Koordinační platforma výzkumu a ochrany netopýrů v ČR</a:t>
            </a:r>
            <a:endParaRPr lang="cs-CZ" sz="2400" b="1" dirty="0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19C2EC32-31EE-8833-B30A-11365056381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8081"/>
          <a:stretch/>
        </p:blipFill>
        <p:spPr>
          <a:xfrm>
            <a:off x="6488475" y="3365382"/>
            <a:ext cx="2655525" cy="1719054"/>
          </a:xfrm>
          <a:prstGeom prst="rect">
            <a:avLst/>
          </a:prstGeom>
        </p:spPr>
      </p:pic>
      <p:sp>
        <p:nvSpPr>
          <p:cNvPr id="17" name="TextovéPole 16">
            <a:extLst>
              <a:ext uri="{FF2B5EF4-FFF2-40B4-BE49-F238E27FC236}">
                <a16:creationId xmlns:a16="http://schemas.microsoft.com/office/drawing/2014/main" id="{FCCEF615-A2E1-A748-528E-FA09FFF4A6DC}"/>
              </a:ext>
            </a:extLst>
          </p:cNvPr>
          <p:cNvSpPr txBox="1"/>
          <p:nvPr/>
        </p:nvSpPr>
        <p:spPr>
          <a:xfrm>
            <a:off x="6510218" y="3365382"/>
            <a:ext cx="196590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 a četné výsledky - např.:</a:t>
            </a:r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Šipka vlevo 17">
            <a:extLst>
              <a:ext uri="{FF2B5EF4-FFF2-40B4-BE49-F238E27FC236}">
                <a16:creationId xmlns:a16="http://schemas.microsoft.com/office/drawing/2014/main" id="{C5F1D4E2-B87A-7D07-C70E-2D96D7D38249}"/>
              </a:ext>
            </a:extLst>
          </p:cNvPr>
          <p:cNvSpPr/>
          <p:nvPr/>
        </p:nvSpPr>
        <p:spPr>
          <a:xfrm rot="19202275">
            <a:off x="2674301" y="1581182"/>
            <a:ext cx="696360" cy="364732"/>
          </a:xfrm>
          <a:prstGeom prst="lef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63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9DBF1D0-786A-048B-1DD7-C353EED18BC2}"/>
              </a:ext>
            </a:extLst>
          </p:cNvPr>
          <p:cNvSpPr txBox="1"/>
          <p:nvPr/>
        </p:nvSpPr>
        <p:spPr>
          <a:xfrm>
            <a:off x="0" y="-9427"/>
            <a:ext cx="3157979" cy="1292662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ČESON </a:t>
            </a:r>
          </a:p>
          <a:p>
            <a:pPr algn="ctr"/>
            <a:r>
              <a:rPr lang="cs-CZ" sz="1200" dirty="0"/>
              <a:t>(Česká společnost pro ochranu netopýrů = Czech </a:t>
            </a:r>
            <a:r>
              <a:rPr lang="cs-CZ" sz="1200" dirty="0" err="1"/>
              <a:t>Bat</a:t>
            </a:r>
            <a:r>
              <a:rPr lang="cs-CZ" sz="1200" dirty="0"/>
              <a:t> </a:t>
            </a:r>
            <a:r>
              <a:rPr lang="cs-CZ" sz="1200" dirty="0" err="1"/>
              <a:t>Conservation</a:t>
            </a:r>
            <a:r>
              <a:rPr lang="cs-CZ" sz="1200" dirty="0"/>
              <a:t> Trust)</a:t>
            </a:r>
          </a:p>
          <a:p>
            <a:pPr algn="ctr"/>
            <a:endParaRPr lang="cs-CZ" sz="1200" dirty="0"/>
          </a:p>
          <a:p>
            <a:pPr algn="ctr"/>
            <a:r>
              <a:rPr lang="cs-CZ" b="1" dirty="0"/>
              <a:t>Počátky a trocha historie …</a:t>
            </a:r>
            <a:endParaRPr lang="cs-CZ" sz="2800" b="1" dirty="0"/>
          </a:p>
        </p:txBody>
      </p:sp>
      <p:pic>
        <p:nvPicPr>
          <p:cNvPr id="5" name="Picture 4" descr="CIMG0411.JPG">
            <a:extLst>
              <a:ext uri="{FF2B5EF4-FFF2-40B4-BE49-F238E27FC236}">
                <a16:creationId xmlns:a16="http://schemas.microsoft.com/office/drawing/2014/main" id="{D0A829EF-5F27-BEB2-0D94-0A7F66FA7B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7992" y="0"/>
            <a:ext cx="3713652" cy="5112049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288FAF1-FAA2-0B50-4FF8-011013F20D0C}"/>
              </a:ext>
            </a:extLst>
          </p:cNvPr>
          <p:cNvSpPr txBox="1"/>
          <p:nvPr/>
        </p:nvSpPr>
        <p:spPr>
          <a:xfrm>
            <a:off x="89757" y="1252457"/>
            <a:ext cx="2954437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dirty="0">
                <a:latin typeface="American Typewriter" panose="02090604020004020304" pitchFamily="18" charset="0"/>
              </a:rPr>
              <a:t>1990: Zkušenosti a závěry</a:t>
            </a:r>
            <a:r>
              <a:rPr lang="cs-CZ" sz="1400" i="1" dirty="0"/>
              <a:t>: </a:t>
            </a:r>
            <a:r>
              <a:rPr lang="cs-CZ" b="1" dirty="0"/>
              <a:t>netopýři</a:t>
            </a:r>
          </a:p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více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důvodů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nejzranitelnější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skupina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evropských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savců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…</a:t>
            </a:r>
            <a:endParaRPr lang="cs-CZ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 eaLnBrk="1" hangingPunct="1"/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Extrémně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nízké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populační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hustoty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(0.001-5 ex / km2), *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extrémní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K –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strategie</a:t>
            </a:r>
            <a:r>
              <a:rPr lang="en-US" sz="1200" i="0">
                <a:solidFill>
                  <a:schemeClr val="tx1">
                    <a:lumMod val="65000"/>
                    <a:lumOff val="35000"/>
                  </a:schemeClr>
                </a:solidFill>
              </a:rPr>
              <a:t>, mimořádně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náročný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odchov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mláďat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klíčový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význam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úkrytů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kolonií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tradičních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zimovisť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lovi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šť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 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tahových</a:t>
            </a:r>
            <a:r>
              <a:rPr lang="en-US" sz="12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koridorů</a:t>
            </a:r>
            <a:endParaRPr lang="en-US" sz="1200" i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 eaLnBrk="1" hangingPunct="1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Řada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druhů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úzce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vázána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úkryty</a:t>
            </a:r>
            <a:r>
              <a:rPr lang="en-US" sz="1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 </a:t>
            </a:r>
            <a:r>
              <a:rPr lang="en-US" sz="12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lidských</a:t>
            </a:r>
            <a:r>
              <a:rPr lang="en-US" sz="1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stavbách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ohleduplnost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aktivní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pomoc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veřejnosti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zásadní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podmínkou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soustavné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edukativní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působení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důležitým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předpokladem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algn="r" eaLnBrk="1" hangingPunct="1"/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09935DD4-0B20-4CDE-2967-F6ECB7B47D05}"/>
              </a:ext>
            </a:extLst>
          </p:cNvPr>
          <p:cNvSpPr txBox="1"/>
          <p:nvPr/>
        </p:nvSpPr>
        <p:spPr>
          <a:xfrm>
            <a:off x="6991644" y="112404"/>
            <a:ext cx="203234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1991 vstupní opatření EU:</a:t>
            </a:r>
          </a:p>
          <a:p>
            <a:pPr>
              <a:spcBef>
                <a:spcPts val="600"/>
              </a:spcBef>
            </a:pPr>
            <a:r>
              <a:rPr lang="cs-CZ" sz="1600" dirty="0">
                <a:solidFill>
                  <a:srgbClr val="C00000"/>
                </a:solidFill>
              </a:rPr>
              <a:t>*potřeba sledování populačních trendů, za účinné mezinárodní spolupráce</a:t>
            </a:r>
          </a:p>
          <a:p>
            <a:pPr>
              <a:spcBef>
                <a:spcPts val="600"/>
              </a:spcBef>
            </a:pPr>
            <a:r>
              <a:rPr lang="cs-CZ" sz="1600" dirty="0">
                <a:solidFill>
                  <a:srgbClr val="C00000"/>
                </a:solidFill>
              </a:rPr>
              <a:t>*Radikální omezení rušivých zásahů </a:t>
            </a:r>
          </a:p>
          <a:p>
            <a:pPr>
              <a:spcBef>
                <a:spcPts val="600"/>
              </a:spcBef>
            </a:pPr>
            <a:r>
              <a:rPr lang="cs-CZ" sz="1600" dirty="0">
                <a:solidFill>
                  <a:srgbClr val="C00000"/>
                </a:solidFill>
              </a:rPr>
              <a:t>*Úzká koordinace výzkumných projektů a potřeb praktické ochrany netopýrů</a:t>
            </a:r>
          </a:p>
          <a:p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8A62838-3EF9-11B0-36F9-CEE322C12A34}"/>
              </a:ext>
            </a:extLst>
          </p:cNvPr>
          <p:cNvSpPr txBox="1"/>
          <p:nvPr/>
        </p:nvSpPr>
        <p:spPr>
          <a:xfrm>
            <a:off x="45404" y="4497169"/>
            <a:ext cx="3157979" cy="646331"/>
          </a:xfrm>
          <a:prstGeom prst="rect">
            <a:avLst/>
          </a:prstGeom>
          <a:solidFill>
            <a:srgbClr val="FFFF00"/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cs-CZ" b="1" dirty="0"/>
              <a:t>1991: ČSSR (ač ne-člen EU !) vyzvána k připojení</a:t>
            </a:r>
          </a:p>
        </p:txBody>
      </p:sp>
      <p:pic>
        <p:nvPicPr>
          <p:cNvPr id="10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FA4DD265-6733-A34B-F482-8D65683B9D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91644" y="4367095"/>
            <a:ext cx="2106952" cy="74495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Šipka dolů 12">
            <a:extLst>
              <a:ext uri="{FF2B5EF4-FFF2-40B4-BE49-F238E27FC236}">
                <a16:creationId xmlns:a16="http://schemas.microsoft.com/office/drawing/2014/main" id="{48C140EC-19E7-9D6E-98D2-DF684843F88F}"/>
              </a:ext>
            </a:extLst>
          </p:cNvPr>
          <p:cNvSpPr/>
          <p:nvPr/>
        </p:nvSpPr>
        <p:spPr>
          <a:xfrm>
            <a:off x="7852112" y="3840928"/>
            <a:ext cx="311405" cy="42203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220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1A7A4-AD63-24FB-98E9-22C8F46C5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F58C2A42-978E-637B-0C75-3B5D592F4AF9}"/>
              </a:ext>
            </a:extLst>
          </p:cNvPr>
          <p:cNvSpPr txBox="1"/>
          <p:nvPr/>
        </p:nvSpPr>
        <p:spPr>
          <a:xfrm>
            <a:off x="-1" y="3943171"/>
            <a:ext cx="3157979" cy="1200329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ČESON </a:t>
            </a:r>
          </a:p>
          <a:p>
            <a:pPr algn="ctr"/>
            <a:r>
              <a:rPr lang="cs-CZ" sz="1600" b="1" dirty="0">
                <a:sym typeface="Wingdings" pitchFamily="2" charset="2"/>
              </a:rPr>
              <a:t>*1991 </a:t>
            </a:r>
            <a:r>
              <a:rPr lang="cs-CZ" sz="1600" b="1" dirty="0"/>
              <a:t>Vstupní partnerská organisace afiliace ČSSR k EU dohodě</a:t>
            </a:r>
            <a:endParaRPr lang="cs-CZ" sz="2400" b="1" dirty="0"/>
          </a:p>
        </p:txBody>
      </p:sp>
      <p:pic>
        <p:nvPicPr>
          <p:cNvPr id="4" name="Obrázek 3" descr="Obsah obrázku text, snímek obrazovky, dopis&#10;&#10;Obsah vygenerovaný umělou inteligencí může být nesprávný.">
            <a:extLst>
              <a:ext uri="{FF2B5EF4-FFF2-40B4-BE49-F238E27FC236}">
                <a16:creationId xmlns:a16="http://schemas.microsoft.com/office/drawing/2014/main" id="{6D52ABFE-9D27-A2CD-CEC2-B000966C54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92" y="1438213"/>
            <a:ext cx="3130186" cy="2341278"/>
          </a:xfrm>
          <a:prstGeom prst="rect">
            <a:avLst/>
          </a:prstGeom>
        </p:spPr>
      </p:pic>
      <p:grpSp>
        <p:nvGrpSpPr>
          <p:cNvPr id="6" name="Skupina 5">
            <a:extLst>
              <a:ext uri="{FF2B5EF4-FFF2-40B4-BE49-F238E27FC236}">
                <a16:creationId xmlns:a16="http://schemas.microsoft.com/office/drawing/2014/main" id="{C4A3B71E-58B2-0526-0205-C6AA91A956C6}"/>
              </a:ext>
            </a:extLst>
          </p:cNvPr>
          <p:cNvGrpSpPr/>
          <p:nvPr/>
        </p:nvGrpSpPr>
        <p:grpSpPr>
          <a:xfrm>
            <a:off x="0" y="11722"/>
            <a:ext cx="3546126" cy="1280110"/>
            <a:chOff x="0" y="105489"/>
            <a:chExt cx="3043238" cy="991790"/>
          </a:xfrm>
        </p:grpSpPr>
        <p:pic>
          <p:nvPicPr>
            <p:cNvPr id="7" name="Obrázek 3" descr="Obsah obrázku text&#10;&#10;Popis byl vytvořen automaticky">
              <a:extLst>
                <a:ext uri="{FF2B5EF4-FFF2-40B4-BE49-F238E27FC236}">
                  <a16:creationId xmlns:a16="http://schemas.microsoft.com/office/drawing/2014/main" id="{35DD5D11-E422-84C9-1F56-4AD052977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5489"/>
              <a:ext cx="3043238" cy="99179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ovéPole 4">
              <a:extLst>
                <a:ext uri="{FF2B5EF4-FFF2-40B4-BE49-F238E27FC236}">
                  <a16:creationId xmlns:a16="http://schemas.microsoft.com/office/drawing/2014/main" id="{B4C07197-1657-6C33-7547-ED62AC8ACB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0544" y="676349"/>
              <a:ext cx="1777604" cy="321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cs-CZ" altLang="cs-CZ" sz="1050" dirty="0">
                  <a:solidFill>
                    <a:srgbClr val="FFFF00"/>
                  </a:solidFill>
                </a:rPr>
                <a:t>ČESON – zakládající člen </a:t>
              </a:r>
              <a:r>
                <a:rPr lang="cs-CZ" altLang="cs-CZ" sz="1050" b="1" dirty="0">
                  <a:solidFill>
                    <a:srgbClr val="FFFF00"/>
                  </a:solidFill>
                </a:rPr>
                <a:t>EUROBATS</a:t>
              </a:r>
            </a:p>
          </p:txBody>
        </p:sp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id="{96B78CE6-E437-A86D-884F-561F4BE8B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29716" y="763448"/>
              <a:ext cx="266700" cy="241300"/>
            </a:xfrm>
            <a:prstGeom prst="rect">
              <a:avLst/>
            </a:prstGeom>
          </p:spPr>
        </p:pic>
      </p:grp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01ACDC02-4180-EF37-C3C2-B7C216B8B0C9}"/>
              </a:ext>
            </a:extLst>
          </p:cNvPr>
          <p:cNvGrpSpPr/>
          <p:nvPr/>
        </p:nvGrpSpPr>
        <p:grpSpPr>
          <a:xfrm>
            <a:off x="3738071" y="11722"/>
            <a:ext cx="2744451" cy="5143500"/>
            <a:chOff x="3199774" y="0"/>
            <a:chExt cx="2744451" cy="5143500"/>
          </a:xfrm>
        </p:grpSpPr>
        <p:pic>
          <p:nvPicPr>
            <p:cNvPr id="11" name="Obrázek 10">
              <a:extLst>
                <a:ext uri="{FF2B5EF4-FFF2-40B4-BE49-F238E27FC236}">
                  <a16:creationId xmlns:a16="http://schemas.microsoft.com/office/drawing/2014/main" id="{FEF27270-0B9F-1555-9870-47FE08DA6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99774" y="0"/>
              <a:ext cx="2744451" cy="5143500"/>
            </a:xfrm>
            <a:prstGeom prst="rect">
              <a:avLst/>
            </a:prstGeom>
          </p:spPr>
        </p:pic>
        <p:sp>
          <p:nvSpPr>
            <p:cNvPr id="12" name="Slunce 11">
              <a:extLst>
                <a:ext uri="{FF2B5EF4-FFF2-40B4-BE49-F238E27FC236}">
                  <a16:creationId xmlns:a16="http://schemas.microsoft.com/office/drawing/2014/main" id="{24FDD062-BC24-59DE-634B-2DB9DBD9B0B5}"/>
                </a:ext>
              </a:extLst>
            </p:cNvPr>
            <p:cNvSpPr/>
            <p:nvPr/>
          </p:nvSpPr>
          <p:spPr>
            <a:xfrm>
              <a:off x="5461462" y="1097279"/>
              <a:ext cx="191192" cy="174567"/>
            </a:xfrm>
            <a:prstGeom prst="sun">
              <a:avLst/>
            </a:prstGeom>
            <a:solidFill>
              <a:srgbClr val="C00000"/>
            </a:soli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rgbClr val="C00000"/>
                </a:solidFill>
              </a:endParaRPr>
            </a:p>
          </p:txBody>
        </p:sp>
        <p:sp>
          <p:nvSpPr>
            <p:cNvPr id="13" name="Slunce 12">
              <a:extLst>
                <a:ext uri="{FF2B5EF4-FFF2-40B4-BE49-F238E27FC236}">
                  <a16:creationId xmlns:a16="http://schemas.microsoft.com/office/drawing/2014/main" id="{7FFE067E-4BA0-1C47-67A8-F24E2D35C9ED}"/>
                </a:ext>
              </a:extLst>
            </p:cNvPr>
            <p:cNvSpPr/>
            <p:nvPr/>
          </p:nvSpPr>
          <p:spPr>
            <a:xfrm>
              <a:off x="5461462" y="1249679"/>
              <a:ext cx="191192" cy="174567"/>
            </a:xfrm>
            <a:prstGeom prst="sun">
              <a:avLst/>
            </a:prstGeom>
            <a:solidFill>
              <a:srgbClr val="C00000"/>
            </a:soli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rgbClr val="C00000"/>
                </a:solidFill>
              </a:endParaRPr>
            </a:p>
          </p:txBody>
        </p:sp>
        <p:sp>
          <p:nvSpPr>
            <p:cNvPr id="14" name="Slunce 13">
              <a:extLst>
                <a:ext uri="{FF2B5EF4-FFF2-40B4-BE49-F238E27FC236}">
                  <a16:creationId xmlns:a16="http://schemas.microsoft.com/office/drawing/2014/main" id="{39F54DDF-634A-6D4C-CA47-B457E98B6A04}"/>
                </a:ext>
              </a:extLst>
            </p:cNvPr>
            <p:cNvSpPr/>
            <p:nvPr/>
          </p:nvSpPr>
          <p:spPr>
            <a:xfrm>
              <a:off x="5478088" y="3345180"/>
              <a:ext cx="191192" cy="174567"/>
            </a:xfrm>
            <a:prstGeom prst="sun">
              <a:avLst/>
            </a:prstGeom>
            <a:solidFill>
              <a:srgbClr val="C00000"/>
            </a:soli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rgbClr val="C00000"/>
                </a:solidFill>
              </a:endParaRPr>
            </a:p>
          </p:txBody>
        </p:sp>
        <p:sp>
          <p:nvSpPr>
            <p:cNvPr id="15" name="Slunce 14">
              <a:extLst>
                <a:ext uri="{FF2B5EF4-FFF2-40B4-BE49-F238E27FC236}">
                  <a16:creationId xmlns:a16="http://schemas.microsoft.com/office/drawing/2014/main" id="{53105498-6E91-7BF6-60A4-032AF2770BC4}"/>
                </a:ext>
              </a:extLst>
            </p:cNvPr>
            <p:cNvSpPr/>
            <p:nvPr/>
          </p:nvSpPr>
          <p:spPr>
            <a:xfrm>
              <a:off x="5478088" y="2701633"/>
              <a:ext cx="191192" cy="174567"/>
            </a:xfrm>
            <a:prstGeom prst="sun">
              <a:avLst/>
            </a:prstGeom>
            <a:solidFill>
              <a:srgbClr val="C00000"/>
            </a:soli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rgbClr val="C00000"/>
                </a:solidFill>
              </a:endParaRPr>
            </a:p>
          </p:txBody>
        </p:sp>
        <p:sp>
          <p:nvSpPr>
            <p:cNvPr id="16" name="Slunce 15">
              <a:extLst>
                <a:ext uri="{FF2B5EF4-FFF2-40B4-BE49-F238E27FC236}">
                  <a16:creationId xmlns:a16="http://schemas.microsoft.com/office/drawing/2014/main" id="{475FD808-AECC-5401-D2D0-30707C9337A5}"/>
                </a:ext>
              </a:extLst>
            </p:cNvPr>
            <p:cNvSpPr/>
            <p:nvPr/>
          </p:nvSpPr>
          <p:spPr>
            <a:xfrm>
              <a:off x="5478088" y="4954385"/>
              <a:ext cx="191192" cy="174567"/>
            </a:xfrm>
            <a:prstGeom prst="sun">
              <a:avLst/>
            </a:prstGeom>
            <a:solidFill>
              <a:srgbClr val="C00000"/>
            </a:soli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rgbClr val="C00000"/>
                </a:solidFill>
              </a:endParaRPr>
            </a:p>
          </p:txBody>
        </p:sp>
        <p:sp>
          <p:nvSpPr>
            <p:cNvPr id="17" name="Slunce 16">
              <a:extLst>
                <a:ext uri="{FF2B5EF4-FFF2-40B4-BE49-F238E27FC236}">
                  <a16:creationId xmlns:a16="http://schemas.microsoft.com/office/drawing/2014/main" id="{35E69E25-89E6-587D-3A32-AEDF50FA3523}"/>
                </a:ext>
              </a:extLst>
            </p:cNvPr>
            <p:cNvSpPr/>
            <p:nvPr/>
          </p:nvSpPr>
          <p:spPr>
            <a:xfrm>
              <a:off x="5478088" y="2004750"/>
              <a:ext cx="191192" cy="174567"/>
            </a:xfrm>
            <a:prstGeom prst="sun">
              <a:avLst/>
            </a:prstGeom>
            <a:solidFill>
              <a:srgbClr val="C00000"/>
            </a:soli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rgbClr val="C00000"/>
                </a:solidFill>
              </a:endParaRPr>
            </a:p>
          </p:txBody>
        </p:sp>
        <p:sp>
          <p:nvSpPr>
            <p:cNvPr id="18" name="Slunce 17">
              <a:extLst>
                <a:ext uri="{FF2B5EF4-FFF2-40B4-BE49-F238E27FC236}">
                  <a16:creationId xmlns:a16="http://schemas.microsoft.com/office/drawing/2014/main" id="{EBF115ED-CB0A-5F71-A998-B247AA2AA6C5}"/>
                </a:ext>
              </a:extLst>
            </p:cNvPr>
            <p:cNvSpPr/>
            <p:nvPr/>
          </p:nvSpPr>
          <p:spPr>
            <a:xfrm>
              <a:off x="5461462" y="1859279"/>
              <a:ext cx="191192" cy="174567"/>
            </a:xfrm>
            <a:prstGeom prst="sun">
              <a:avLst/>
            </a:prstGeom>
            <a:solidFill>
              <a:srgbClr val="C00000"/>
            </a:soli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rgbClr val="C00000"/>
                </a:solidFill>
              </a:endParaRPr>
            </a:p>
          </p:txBody>
        </p:sp>
      </p:grp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68AB5E11-1848-DEF5-3272-92AA92EACA4B}"/>
              </a:ext>
            </a:extLst>
          </p:cNvPr>
          <p:cNvSpPr txBox="1"/>
          <p:nvPr/>
        </p:nvSpPr>
        <p:spPr>
          <a:xfrm>
            <a:off x="6833192" y="112404"/>
            <a:ext cx="2190796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1991 vstupní iniciativa EU:</a:t>
            </a:r>
          </a:p>
          <a:p>
            <a:pPr>
              <a:spcBef>
                <a:spcPts val="600"/>
              </a:spcBef>
            </a:pPr>
            <a:r>
              <a:rPr lang="cs-CZ" sz="1600" dirty="0"/>
              <a:t>*potřeba sledování populačních trendů, za účinné mezinárodní spolupráce</a:t>
            </a:r>
          </a:p>
          <a:p>
            <a:pPr>
              <a:spcBef>
                <a:spcPts val="600"/>
              </a:spcBef>
            </a:pPr>
            <a:r>
              <a:rPr lang="cs-CZ" sz="1600" dirty="0"/>
              <a:t>*Radikální omezení rušivých zásahů </a:t>
            </a:r>
          </a:p>
          <a:p>
            <a:pPr>
              <a:spcBef>
                <a:spcPts val="600"/>
              </a:spcBef>
            </a:pPr>
            <a:r>
              <a:rPr lang="cs-CZ" sz="1600" dirty="0"/>
              <a:t>*Úzká koordinace výzkumných projektů a potřeb praktické ochrany netopýrů</a:t>
            </a:r>
          </a:p>
          <a:p>
            <a:endParaRPr lang="cs-CZ" dirty="0"/>
          </a:p>
        </p:txBody>
      </p:sp>
      <p:pic>
        <p:nvPicPr>
          <p:cNvPr id="20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F7DFDEAF-2B1D-97FF-714B-7DE2903AA9A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29894" y="4221153"/>
            <a:ext cx="2106952" cy="74495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Šipka dolů 20">
            <a:extLst>
              <a:ext uri="{FF2B5EF4-FFF2-40B4-BE49-F238E27FC236}">
                <a16:creationId xmlns:a16="http://schemas.microsoft.com/office/drawing/2014/main" id="{D91EE7B6-8A2F-D4B6-D86E-3FAF64F26C3E}"/>
              </a:ext>
            </a:extLst>
          </p:cNvPr>
          <p:cNvSpPr/>
          <p:nvPr/>
        </p:nvSpPr>
        <p:spPr>
          <a:xfrm>
            <a:off x="7667814" y="3656683"/>
            <a:ext cx="311405" cy="42203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737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2218E3D8-872A-CB50-DA96-A06D89C5202E}"/>
              </a:ext>
            </a:extLst>
          </p:cNvPr>
          <p:cNvSpPr txBox="1"/>
          <p:nvPr/>
        </p:nvSpPr>
        <p:spPr>
          <a:xfrm>
            <a:off x="0" y="-9427"/>
            <a:ext cx="3157979" cy="1508105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ČESON </a:t>
            </a:r>
          </a:p>
          <a:p>
            <a:pPr algn="ctr"/>
            <a:r>
              <a:rPr lang="cs-CZ" sz="1200" dirty="0"/>
              <a:t>(Česká společnost pro ochranu netopýrů = Czech </a:t>
            </a:r>
            <a:r>
              <a:rPr lang="cs-CZ" sz="1200" dirty="0" err="1"/>
              <a:t>Bat</a:t>
            </a:r>
            <a:r>
              <a:rPr lang="cs-CZ" sz="1200" dirty="0"/>
              <a:t> </a:t>
            </a:r>
            <a:r>
              <a:rPr lang="cs-CZ" sz="1200" dirty="0" err="1"/>
              <a:t>Conservation</a:t>
            </a:r>
            <a:r>
              <a:rPr lang="cs-CZ" sz="1200" dirty="0"/>
              <a:t> Trust)</a:t>
            </a:r>
          </a:p>
          <a:p>
            <a:pPr algn="ctr"/>
            <a:endParaRPr lang="cs-CZ" sz="1200" dirty="0"/>
          </a:p>
          <a:p>
            <a:pPr algn="ctr"/>
            <a:r>
              <a:rPr lang="cs-CZ" sz="3200" b="1" dirty="0"/>
              <a:t>První desetiletí</a:t>
            </a:r>
            <a:endParaRPr lang="cs-CZ" sz="4400" b="1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E0B3391-666B-8A8C-2870-E509F40DB649}"/>
              </a:ext>
            </a:extLst>
          </p:cNvPr>
          <p:cNvSpPr txBox="1"/>
          <p:nvPr/>
        </p:nvSpPr>
        <p:spPr>
          <a:xfrm>
            <a:off x="3458148" y="205563"/>
            <a:ext cx="41077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V úzké součinnosti s MŽP a AOPK ČR</a:t>
            </a:r>
          </a:p>
          <a:p>
            <a:endParaRPr lang="cs-CZ" dirty="0"/>
          </a:p>
          <a:p>
            <a:r>
              <a:rPr lang="cs-CZ" dirty="0"/>
              <a:t>* Průběžné rozvíjení monitorovacích programů, doplněné o monitoring letních kolonii, stanovišť sezonního výskytu apod.,</a:t>
            </a:r>
          </a:p>
          <a:p>
            <a:r>
              <a:rPr lang="cs-CZ" dirty="0"/>
              <a:t>Postupně rozšiřované aplikací nových instrumentálních technik - </a:t>
            </a:r>
          </a:p>
          <a:p>
            <a:r>
              <a:rPr lang="cs-CZ" dirty="0"/>
              <a:t>Ultrasonické detektory, kontinuální  aktivitní rekordéry apod.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* Vydávání odborného periodika </a:t>
            </a:r>
            <a:r>
              <a:rPr lang="cs-CZ" i="1" dirty="0" err="1"/>
              <a:t>Vespertilio</a:t>
            </a:r>
            <a:r>
              <a:rPr lang="cs-CZ" i="1" dirty="0"/>
              <a:t> </a:t>
            </a:r>
            <a:r>
              <a:rPr lang="cs-CZ" dirty="0"/>
              <a:t>  1-18 (nyní dočasně přerušeno) – včetně příspěvků zahraničních autorů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4315F77-71B3-4440-1BCF-E124FACD761A}"/>
              </a:ext>
            </a:extLst>
          </p:cNvPr>
          <p:cNvSpPr txBox="1"/>
          <p:nvPr/>
        </p:nvSpPr>
        <p:spPr>
          <a:xfrm>
            <a:off x="154745" y="1758462"/>
            <a:ext cx="28838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ym typeface="Wingdings" pitchFamily="2" charset="2"/>
              </a:rPr>
              <a:t> </a:t>
            </a:r>
            <a:r>
              <a:rPr lang="cs-CZ" dirty="0"/>
              <a:t>Rozšiřování členské základy a aktivního působení pro širší veřejnost</a:t>
            </a:r>
          </a:p>
          <a:p>
            <a:endParaRPr lang="cs-CZ" dirty="0"/>
          </a:p>
          <a:p>
            <a:r>
              <a:rPr lang="cs-CZ" dirty="0"/>
              <a:t>*Terénní setkání,</a:t>
            </a:r>
          </a:p>
          <a:p>
            <a:r>
              <a:rPr lang="cs-CZ" dirty="0"/>
              <a:t>*Populární akce pro veřejnost – „netopýři noci“</a:t>
            </a:r>
          </a:p>
          <a:p>
            <a:r>
              <a:rPr lang="cs-CZ" dirty="0"/>
              <a:t>*Školní besedy apod.</a:t>
            </a:r>
          </a:p>
          <a:p>
            <a:endParaRPr lang="cs-CZ" dirty="0"/>
          </a:p>
        </p:txBody>
      </p:sp>
      <p:pic>
        <p:nvPicPr>
          <p:cNvPr id="7" name="Picture 4" descr="Cnv0011">
            <a:extLst>
              <a:ext uri="{FF2B5EF4-FFF2-40B4-BE49-F238E27FC236}">
                <a16:creationId xmlns:a16="http://schemas.microsoft.com/office/drawing/2014/main" id="{79980988-D078-B9C6-1649-09F3F1881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lum bright="12000" contras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2277" y="-9427"/>
            <a:ext cx="1077038" cy="164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vesp6">
            <a:extLst>
              <a:ext uri="{FF2B5EF4-FFF2-40B4-BE49-F238E27FC236}">
                <a16:creationId xmlns:a16="http://schemas.microsoft.com/office/drawing/2014/main" id="{EEA1DED8-0BA1-C162-7AFF-8F9AAAB92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lum bright="18000" contrast="24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2277" y="1636317"/>
            <a:ext cx="1092591" cy="164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ázek 9" descr="Obsah obrázku text, dopis, Písmo, snímek obrazovky&#10;&#10;Obsah vygenerovaný umělou inteligencí může být nesprávný.">
            <a:extLst>
              <a:ext uri="{FF2B5EF4-FFF2-40B4-BE49-F238E27FC236}">
                <a16:creationId xmlns:a16="http://schemas.microsoft.com/office/drawing/2014/main" id="{5A2C704D-1C87-3E53-0B51-357818A428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213" y="3318193"/>
            <a:ext cx="1124656" cy="177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71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3D39884A-880B-4088-DFE3-B841127A95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166" y="534570"/>
            <a:ext cx="2348938" cy="347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FABC3AB-0D3F-8FD1-4894-FD46BDB00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953" y="534570"/>
            <a:ext cx="3338513" cy="257175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C839101-BEBC-CD5B-530C-5C950418B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9224" y="3040573"/>
            <a:ext cx="3223538" cy="2021389"/>
          </a:xfrm>
          <a:prstGeom prst="rect">
            <a:avLst/>
          </a:prstGeom>
        </p:spPr>
      </p:pic>
      <p:pic>
        <p:nvPicPr>
          <p:cNvPr id="9" name="Obrázek 8" descr="Obsah obrázku text, Písmo, snímek obrazovky, dokument&#10;&#10;Obsah vygenerovaný umělou inteligencí může být nesprávný.">
            <a:extLst>
              <a:ext uri="{FF2B5EF4-FFF2-40B4-BE49-F238E27FC236}">
                <a16:creationId xmlns:a16="http://schemas.microsoft.com/office/drawing/2014/main" id="{B527B2CB-549F-DE4D-3169-183BBE7A2A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660" y="2699192"/>
            <a:ext cx="2189157" cy="2373473"/>
          </a:xfrm>
          <a:prstGeom prst="rect">
            <a:avLst/>
          </a:prstGeom>
          <a:ln>
            <a:noFill/>
          </a:ln>
        </p:spPr>
      </p:pic>
      <p:pic>
        <p:nvPicPr>
          <p:cNvPr id="13" name="Obrázek 12" descr="Obsah obrázku text, snímek obrazovky&#10;&#10;Obsah vygenerovaný umělou inteligencí může být nesprávný.">
            <a:extLst>
              <a:ext uri="{FF2B5EF4-FFF2-40B4-BE49-F238E27FC236}">
                <a16:creationId xmlns:a16="http://schemas.microsoft.com/office/drawing/2014/main" id="{CC2A5169-3F97-1E6B-B11B-B95CF60619B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1247" y="1916074"/>
            <a:ext cx="2393740" cy="3145888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215D3FFF-CBBC-E956-2909-1ACF751400F7}"/>
              </a:ext>
            </a:extLst>
          </p:cNvPr>
          <p:cNvSpPr txBox="1"/>
          <p:nvPr/>
        </p:nvSpPr>
        <p:spPr>
          <a:xfrm>
            <a:off x="0" y="70835"/>
            <a:ext cx="914400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cs-CZ" sz="1600" b="1" dirty="0"/>
              <a:t>Z výzkumných aktivit ČESON  </a:t>
            </a:r>
            <a:r>
              <a:rPr lang="cs-CZ" sz="1600" dirty="0"/>
              <a:t>…  </a:t>
            </a:r>
            <a:r>
              <a:rPr lang="cs-CZ" sz="1600" i="1" dirty="0"/>
              <a:t>např.</a:t>
            </a:r>
            <a:r>
              <a:rPr lang="cs-CZ" sz="1600" dirty="0"/>
              <a:t> detailní monitoring WNS – patologické </a:t>
            </a:r>
            <a:r>
              <a:rPr lang="cs-CZ" sz="1600" dirty="0" err="1"/>
              <a:t>geomykosy</a:t>
            </a:r>
            <a:r>
              <a:rPr lang="cs-CZ" sz="1600" dirty="0"/>
              <a:t> netopýrů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BD66B5-0070-327A-BFF5-139A90294375}"/>
              </a:ext>
            </a:extLst>
          </p:cNvPr>
          <p:cNvSpPr txBox="1"/>
          <p:nvPr/>
        </p:nvSpPr>
        <p:spPr>
          <a:xfrm>
            <a:off x="6621247" y="1130214"/>
            <a:ext cx="2393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dirty="0">
                <a:sym typeface="Wingdings" pitchFamily="2" charset="2"/>
              </a:rPr>
              <a:t> </a:t>
            </a:r>
            <a:r>
              <a:rPr lang="cs-CZ" sz="1600" dirty="0"/>
              <a:t>Důležité podklady pro mezikontinentální srovnání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2DA5CDE1-446C-671F-3BC0-4D2B4552C763}"/>
              </a:ext>
            </a:extLst>
          </p:cNvPr>
          <p:cNvSpPr txBox="1"/>
          <p:nvPr/>
        </p:nvSpPr>
        <p:spPr>
          <a:xfrm rot="16200000">
            <a:off x="-1554945" y="1791934"/>
            <a:ext cx="3671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/>
              <a:t>2010</a:t>
            </a:r>
            <a:r>
              <a:rPr lang="cs-CZ" sz="1600" dirty="0"/>
              <a:t>:  první podrobná data z Evropy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D9A45FE4-C41A-69B4-073D-4BAE23AED83B}"/>
              </a:ext>
            </a:extLst>
          </p:cNvPr>
          <p:cNvSpPr txBox="1"/>
          <p:nvPr/>
        </p:nvSpPr>
        <p:spPr>
          <a:xfrm>
            <a:off x="-16209" y="4122125"/>
            <a:ext cx="1116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ym typeface="Wingdings" pitchFamily="2" charset="2"/>
              </a:rPr>
              <a:t> výsledky </a:t>
            </a:r>
            <a:r>
              <a:rPr lang="cs-CZ" sz="1200" dirty="0" err="1">
                <a:sym typeface="Wingdings" pitchFamily="2" charset="2"/>
              </a:rPr>
              <a:t>soustavnéhomonitoringu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873563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9E752-BC3B-CB24-4C5A-771590B8F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ECC9C099-3C17-138A-6AE7-DC0434E0B0C5}"/>
              </a:ext>
            </a:extLst>
          </p:cNvPr>
          <p:cNvSpPr txBox="1"/>
          <p:nvPr/>
        </p:nvSpPr>
        <p:spPr>
          <a:xfrm>
            <a:off x="0" y="0"/>
            <a:ext cx="3157979" cy="1508105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ČESON </a:t>
            </a:r>
          </a:p>
          <a:p>
            <a:pPr algn="ctr"/>
            <a:r>
              <a:rPr lang="cs-CZ" sz="1200" dirty="0"/>
              <a:t>(Česká společnost pro ochranu netopýrů = Czech </a:t>
            </a:r>
            <a:r>
              <a:rPr lang="cs-CZ" sz="1200" dirty="0" err="1"/>
              <a:t>Bat</a:t>
            </a:r>
            <a:r>
              <a:rPr lang="cs-CZ" sz="1200" dirty="0"/>
              <a:t> </a:t>
            </a:r>
            <a:r>
              <a:rPr lang="cs-CZ" sz="1200" dirty="0" err="1"/>
              <a:t>Conservation</a:t>
            </a:r>
            <a:r>
              <a:rPr lang="cs-CZ" sz="1200" dirty="0"/>
              <a:t> Trust)</a:t>
            </a:r>
          </a:p>
          <a:p>
            <a:pPr algn="ctr"/>
            <a:endParaRPr lang="cs-CZ" sz="1200" dirty="0"/>
          </a:p>
          <a:p>
            <a:pPr algn="ctr"/>
            <a:r>
              <a:rPr lang="cs-CZ" sz="3200" b="1" dirty="0"/>
              <a:t>DNES</a:t>
            </a:r>
            <a:endParaRPr lang="cs-CZ" sz="4400" b="1" dirty="0"/>
          </a:p>
        </p:txBody>
      </p:sp>
      <p:sp>
        <p:nvSpPr>
          <p:cNvPr id="2" name="Zkosení 1">
            <a:extLst>
              <a:ext uri="{FF2B5EF4-FFF2-40B4-BE49-F238E27FC236}">
                <a16:creationId xmlns:a16="http://schemas.microsoft.com/office/drawing/2014/main" id="{689E34F3-1E79-27B7-A00D-12733B435130}"/>
              </a:ext>
            </a:extLst>
          </p:cNvPr>
          <p:cNvSpPr/>
          <p:nvPr/>
        </p:nvSpPr>
        <p:spPr>
          <a:xfrm>
            <a:off x="6287229" y="7323"/>
            <a:ext cx="2775857" cy="1584307"/>
          </a:xfrm>
          <a:prstGeom prst="beve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Radikální rozšíření aktivit a posun těžišť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068D14F-0098-1DC7-9E01-C4A8011E56F9}"/>
              </a:ext>
            </a:extLst>
          </p:cNvPr>
          <p:cNvSpPr txBox="1"/>
          <p:nvPr/>
        </p:nvSpPr>
        <p:spPr>
          <a:xfrm>
            <a:off x="3200399" y="7323"/>
            <a:ext cx="30491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/>
              <a:t>Právní forma</a:t>
            </a:r>
            <a:r>
              <a:rPr lang="cs-CZ" sz="800" dirty="0"/>
              <a:t>: </a:t>
            </a:r>
            <a:br>
              <a:rPr lang="cs-CZ" sz="800" dirty="0"/>
            </a:br>
            <a:r>
              <a:rPr lang="cs-CZ" sz="800" dirty="0"/>
              <a:t>Spolek zapsaný ve spolkovém rejstříku Městským soudem v Praze, oddíl L, vložka 5183 </a:t>
            </a:r>
            <a:br>
              <a:rPr lang="cs-CZ" sz="800" dirty="0"/>
            </a:br>
            <a:r>
              <a:rPr lang="cs-CZ" sz="800" b="1" dirty="0"/>
              <a:t>Působnost</a:t>
            </a:r>
            <a:r>
              <a:rPr lang="cs-CZ" sz="800" dirty="0"/>
              <a:t>: Česká a Slovenská republika</a:t>
            </a:r>
            <a:br>
              <a:rPr lang="cs-CZ" sz="800" dirty="0"/>
            </a:br>
            <a:r>
              <a:rPr lang="cs-CZ" sz="800" b="1" dirty="0"/>
              <a:t>Sídlo</a:t>
            </a:r>
            <a:r>
              <a:rPr lang="cs-CZ" sz="800" dirty="0"/>
              <a:t>: Katedra zoologie </a:t>
            </a:r>
            <a:r>
              <a:rPr lang="cs-CZ" sz="800" dirty="0" err="1"/>
              <a:t>PřF</a:t>
            </a:r>
            <a:r>
              <a:rPr lang="cs-CZ" sz="800" dirty="0"/>
              <a:t> UK, Viničná 7, 128 00 Praha 2</a:t>
            </a:r>
            <a:br>
              <a:rPr lang="cs-CZ" sz="800" dirty="0"/>
            </a:br>
            <a:r>
              <a:rPr lang="cs-CZ" sz="800" b="1" dirty="0"/>
              <a:t>IČO</a:t>
            </a:r>
            <a:r>
              <a:rPr lang="cs-CZ" sz="800" dirty="0"/>
              <a:t>: 49370731 </a:t>
            </a:r>
            <a:br>
              <a:rPr lang="cs-CZ" sz="800" dirty="0"/>
            </a:br>
            <a:r>
              <a:rPr lang="cs-CZ" sz="800" b="1" dirty="0"/>
              <a:t>DIČ</a:t>
            </a:r>
            <a:r>
              <a:rPr lang="cs-CZ" sz="800" dirty="0"/>
              <a:t>: CZ49370731 (jsme plátci DPH)</a:t>
            </a:r>
            <a:br>
              <a:rPr lang="cs-CZ" sz="800" dirty="0"/>
            </a:br>
            <a:r>
              <a:rPr lang="cs-CZ" sz="800" b="1" dirty="0"/>
              <a:t>Bankovní spojení</a:t>
            </a:r>
            <a:r>
              <a:rPr lang="cs-CZ" sz="800" dirty="0"/>
              <a:t>: </a:t>
            </a:r>
            <a:r>
              <a:rPr lang="cs-CZ" sz="800" dirty="0" err="1"/>
              <a:t>č.ú</a:t>
            </a:r>
            <a:r>
              <a:rPr lang="cs-CZ" sz="800" dirty="0"/>
              <a:t>. 4413339/0800</a:t>
            </a:r>
            <a:br>
              <a:rPr lang="cs-CZ" sz="800" dirty="0"/>
            </a:br>
            <a:r>
              <a:rPr lang="cs-CZ" sz="800" b="1" dirty="0"/>
              <a:t>Statutární zástupci</a:t>
            </a:r>
            <a:r>
              <a:rPr lang="cs-CZ" sz="800" dirty="0"/>
              <a:t>: Ivan Horáček (předseda), Petr Benda (místopředseda), Tomáš </a:t>
            </a:r>
            <a:r>
              <a:rPr lang="cs-CZ" sz="800" dirty="0" err="1"/>
              <a:t>Bartonička</a:t>
            </a:r>
            <a:r>
              <a:rPr lang="cs-CZ" sz="800" dirty="0"/>
              <a:t> (ředitel), Petra </a:t>
            </a:r>
            <a:r>
              <a:rPr lang="cs-CZ" sz="800" dirty="0" err="1"/>
              <a:t>Schnitzerová</a:t>
            </a:r>
            <a:r>
              <a:rPr lang="cs-CZ" sz="800" dirty="0"/>
              <a:t> (zástupce ředitele)</a:t>
            </a:r>
            <a:br>
              <a:rPr lang="cs-CZ" sz="800" dirty="0"/>
            </a:br>
            <a:r>
              <a:rPr lang="cs-CZ" sz="800" b="1" dirty="0"/>
              <a:t>E-mail</a:t>
            </a:r>
            <a:r>
              <a:rPr lang="cs-CZ" sz="800" dirty="0"/>
              <a:t>: </a:t>
            </a:r>
            <a:r>
              <a:rPr lang="cs-CZ" sz="800" dirty="0">
                <a:hlinkClick r:id="rId2"/>
              </a:rPr>
              <a:t>netopyr@ceson.org</a:t>
            </a:r>
            <a:endParaRPr lang="cs-CZ" sz="800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007867E-336E-8F4F-21D6-8EF03A2DF8C6}"/>
              </a:ext>
            </a:extLst>
          </p:cNvPr>
          <p:cNvSpPr txBox="1"/>
          <p:nvPr/>
        </p:nvSpPr>
        <p:spPr>
          <a:xfrm>
            <a:off x="504334" y="1772239"/>
            <a:ext cx="81353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/>
              <a:t>Členská základna 130 členů (profesionálních zoologů, vyškolených dobrovolníků i amatérských zájemců): aktivní účast na monitorovacích programech, edukačních aktivitách a praktických krocích ochrany netopýrů, operativní interakce ve všech regionech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1C04B86-D13C-5ECD-295E-2DD735105EF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9091" y="3679306"/>
            <a:ext cx="2696066" cy="140472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D1C2AF6-2926-D5A3-7224-B91F1E5F9F6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6655" y="3709921"/>
            <a:ext cx="2462527" cy="1343496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A39CEE56-8552-6B93-D6D8-F5601F3A3A24}"/>
              </a:ext>
            </a:extLst>
          </p:cNvPr>
          <p:cNvSpPr txBox="1"/>
          <p:nvPr/>
        </p:nvSpPr>
        <p:spPr>
          <a:xfrm>
            <a:off x="2256655" y="3365369"/>
            <a:ext cx="5350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 dirty="0"/>
              <a:t>Stálé zastoupení v oficiálních mezinárodních organisacích</a:t>
            </a:r>
          </a:p>
        </p:txBody>
      </p:sp>
    </p:spTree>
    <p:extLst>
      <p:ext uri="{BB962C8B-B14F-4D97-AF65-F5344CB8AC3E}">
        <p14:creationId xmlns:p14="http://schemas.microsoft.com/office/powerpoint/2010/main" val="897523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7CC62274-AFA5-2653-EC36-AF5E742EB2BC}"/>
              </a:ext>
            </a:extLst>
          </p:cNvPr>
          <p:cNvSpPr txBox="1"/>
          <p:nvPr/>
        </p:nvSpPr>
        <p:spPr>
          <a:xfrm>
            <a:off x="0" y="46950"/>
            <a:ext cx="3157979" cy="156966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ČESON </a:t>
            </a:r>
          </a:p>
          <a:p>
            <a:pPr algn="ctr"/>
            <a:r>
              <a:rPr lang="cs-CZ" sz="1200" dirty="0"/>
              <a:t>(Česká společnost pro ochranu netopýrů = Czech </a:t>
            </a:r>
            <a:r>
              <a:rPr lang="cs-CZ" sz="1200" dirty="0" err="1"/>
              <a:t>Bat</a:t>
            </a:r>
            <a:r>
              <a:rPr lang="cs-CZ" sz="1200" dirty="0"/>
              <a:t> </a:t>
            </a:r>
            <a:r>
              <a:rPr lang="cs-CZ" sz="1200" dirty="0" err="1"/>
              <a:t>Conservation</a:t>
            </a:r>
            <a:r>
              <a:rPr lang="cs-CZ" sz="1200" dirty="0"/>
              <a:t> Trust)</a:t>
            </a:r>
          </a:p>
          <a:p>
            <a:pPr algn="ctr"/>
            <a:endParaRPr lang="cs-CZ" sz="1200" dirty="0"/>
          </a:p>
          <a:p>
            <a:pPr algn="ctr"/>
            <a:r>
              <a:rPr lang="cs-CZ" sz="3600" b="1" dirty="0"/>
              <a:t>DNES</a:t>
            </a:r>
            <a:endParaRPr lang="cs-CZ" sz="4800" b="1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1407408-9ED8-5867-73F4-6E08E98E2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4532"/>
            <a:ext cx="4720109" cy="340896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17781C8-D084-24CE-6618-AB6D3C231D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784" t="11459" r="3012" b="17494"/>
          <a:stretch/>
        </p:blipFill>
        <p:spPr>
          <a:xfrm>
            <a:off x="4720109" y="0"/>
            <a:ext cx="4309831" cy="187593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FCE0138-1498-538B-0452-58C332A35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082" y="1875934"/>
            <a:ext cx="3289017" cy="3296595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CCBC74A2-B98B-3837-799C-734218264B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209" t="91153" r="33918" b="-944"/>
          <a:stretch/>
        </p:blipFill>
        <p:spPr>
          <a:xfrm>
            <a:off x="7456602" y="16454"/>
            <a:ext cx="1687397" cy="325297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2912FCA6-E657-33BE-0DC3-99203A171F98}"/>
              </a:ext>
            </a:extLst>
          </p:cNvPr>
          <p:cNvSpPr txBox="1"/>
          <p:nvPr/>
        </p:nvSpPr>
        <p:spPr>
          <a:xfrm rot="16200000">
            <a:off x="3659718" y="615180"/>
            <a:ext cx="1659117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200" dirty="0"/>
              <a:t>Počet monitorovaných lokalit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39F3990D-AF0C-C58E-A755-37C3E9EDAE3F}"/>
              </a:ext>
            </a:extLst>
          </p:cNvPr>
          <p:cNvSpPr txBox="1"/>
          <p:nvPr/>
        </p:nvSpPr>
        <p:spPr>
          <a:xfrm>
            <a:off x="5439267" y="1875934"/>
            <a:ext cx="3647704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200" dirty="0"/>
              <a:t>Úhrnné počty v sledovaných zimovištích 2020 - 2024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CD4BAF3E-047C-46F5-B02C-59D1759ABAA9}"/>
              </a:ext>
            </a:extLst>
          </p:cNvPr>
          <p:cNvSpPr txBox="1"/>
          <p:nvPr/>
        </p:nvSpPr>
        <p:spPr>
          <a:xfrm>
            <a:off x="114060" y="1875934"/>
            <a:ext cx="382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FF00"/>
                </a:solidFill>
                <a:sym typeface="Wingdings" pitchFamily="2" charset="2"/>
              </a:rPr>
              <a:t>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5" name="Zkosení 4">
            <a:extLst>
              <a:ext uri="{FF2B5EF4-FFF2-40B4-BE49-F238E27FC236}">
                <a16:creationId xmlns:a16="http://schemas.microsoft.com/office/drawing/2014/main" id="{196A53DC-835A-6C1A-FF94-3BEF7524985D}"/>
              </a:ext>
            </a:extLst>
          </p:cNvPr>
          <p:cNvSpPr/>
          <p:nvPr/>
        </p:nvSpPr>
        <p:spPr>
          <a:xfrm>
            <a:off x="4032937" y="3898669"/>
            <a:ext cx="1374343" cy="1138844"/>
          </a:xfrm>
          <a:prstGeom prst="bevel">
            <a:avLst/>
          </a:prstGeom>
          <a:solidFill>
            <a:schemeClr val="tx2">
              <a:lumMod val="75000"/>
              <a:lumOff val="25000"/>
              <a:alpha val="50196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900"/>
              <a:t>*Detailní </a:t>
            </a:r>
            <a:r>
              <a:rPr lang="cs-CZ" sz="900" dirty="0"/>
              <a:t>poznatky o</a:t>
            </a:r>
            <a:r>
              <a:rPr lang="cs-CZ" sz="1400" dirty="0"/>
              <a:t> </a:t>
            </a:r>
            <a:r>
              <a:rPr lang="cs-CZ" sz="1000" dirty="0"/>
              <a:t>populačních trendech jednotlivých druhů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8347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B704B754-64D3-CF4D-7AB7-0500A0F97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20" y="3085922"/>
            <a:ext cx="2789937" cy="2057578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4FA73BAC-89D9-A4D3-4352-8101570F0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593" y="3101211"/>
            <a:ext cx="2828042" cy="199534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90C576B8-FB9A-BA72-5FBD-94384FFCD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610" y="3114165"/>
            <a:ext cx="2828042" cy="2058186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F39A29F7-7A24-6F42-FB97-A03682FAC65A}"/>
              </a:ext>
            </a:extLst>
          </p:cNvPr>
          <p:cNvSpPr txBox="1"/>
          <p:nvPr/>
        </p:nvSpPr>
        <p:spPr>
          <a:xfrm>
            <a:off x="0" y="46950"/>
            <a:ext cx="3157979" cy="156966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ČESON </a:t>
            </a:r>
          </a:p>
          <a:p>
            <a:pPr algn="ctr"/>
            <a:r>
              <a:rPr lang="cs-CZ" sz="1200" dirty="0"/>
              <a:t>(Česká společnost pro ochranu netopýrů = Czech </a:t>
            </a:r>
            <a:r>
              <a:rPr lang="cs-CZ" sz="1200" dirty="0" err="1"/>
              <a:t>Bat</a:t>
            </a:r>
            <a:r>
              <a:rPr lang="cs-CZ" sz="1200" dirty="0"/>
              <a:t> </a:t>
            </a:r>
            <a:r>
              <a:rPr lang="cs-CZ" sz="1200" dirty="0" err="1"/>
              <a:t>Conservation</a:t>
            </a:r>
            <a:r>
              <a:rPr lang="cs-CZ" sz="1200" dirty="0"/>
              <a:t> Trust)</a:t>
            </a:r>
          </a:p>
          <a:p>
            <a:pPr algn="ctr"/>
            <a:endParaRPr lang="cs-CZ" sz="1200" dirty="0"/>
          </a:p>
          <a:p>
            <a:pPr algn="ctr"/>
            <a:r>
              <a:rPr lang="cs-CZ" sz="3600" b="1" dirty="0"/>
              <a:t>DNES</a:t>
            </a:r>
            <a:endParaRPr lang="cs-CZ" sz="4800" b="1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38F4EB6-0238-EC9D-550E-9D6673E673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7926" y="46949"/>
            <a:ext cx="4115015" cy="2885045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BAA23E62-55B6-A67C-A268-A58106CE7A79}"/>
              </a:ext>
            </a:extLst>
          </p:cNvPr>
          <p:cNvSpPr txBox="1"/>
          <p:nvPr/>
        </p:nvSpPr>
        <p:spPr>
          <a:xfrm>
            <a:off x="65987" y="1925419"/>
            <a:ext cx="4506013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2000" dirty="0"/>
              <a:t>Zvýšená pozornost edukační činnosti a práce s veřejností …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0E14F99B-CDA6-3676-C37B-305B2DF3D8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0687" y="46950"/>
            <a:ext cx="1201313" cy="156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35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Webová stránka, Webové stránky&#10;&#10;Obsah vygenerovaný umělou inteligencí může být nesprávný.">
            <a:extLst>
              <a:ext uri="{FF2B5EF4-FFF2-40B4-BE49-F238E27FC236}">
                <a16:creationId xmlns:a16="http://schemas.microsoft.com/office/drawing/2014/main" id="{F78E8A26-C3B1-21A9-BA7C-B455196D9C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9781" y="46950"/>
            <a:ext cx="3725740" cy="51435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27F20963-07DA-246E-29CE-CEC5C1F87B3A}"/>
              </a:ext>
            </a:extLst>
          </p:cNvPr>
          <p:cNvSpPr txBox="1"/>
          <p:nvPr/>
        </p:nvSpPr>
        <p:spPr>
          <a:xfrm>
            <a:off x="0" y="46950"/>
            <a:ext cx="3157979" cy="156966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ČESON </a:t>
            </a:r>
          </a:p>
          <a:p>
            <a:pPr algn="ctr"/>
            <a:r>
              <a:rPr lang="cs-CZ" sz="1200" dirty="0"/>
              <a:t>(Česká společnost pro ochranu netopýrů = Czech </a:t>
            </a:r>
            <a:r>
              <a:rPr lang="cs-CZ" sz="1200" dirty="0" err="1"/>
              <a:t>Bat</a:t>
            </a:r>
            <a:r>
              <a:rPr lang="cs-CZ" sz="1200" dirty="0"/>
              <a:t> </a:t>
            </a:r>
            <a:r>
              <a:rPr lang="cs-CZ" sz="1200" dirty="0" err="1"/>
              <a:t>Conservation</a:t>
            </a:r>
            <a:r>
              <a:rPr lang="cs-CZ" sz="1200" dirty="0"/>
              <a:t> Trust)</a:t>
            </a:r>
          </a:p>
          <a:p>
            <a:pPr algn="ctr"/>
            <a:endParaRPr lang="cs-CZ" sz="1200" dirty="0"/>
          </a:p>
          <a:p>
            <a:pPr algn="ctr"/>
            <a:r>
              <a:rPr lang="cs-CZ" sz="3600" b="1" dirty="0"/>
              <a:t>DNES</a:t>
            </a:r>
            <a:endParaRPr lang="cs-CZ" sz="4800" b="1" dirty="0"/>
          </a:p>
        </p:txBody>
      </p:sp>
      <p:sp>
        <p:nvSpPr>
          <p:cNvPr id="5" name="Zkosení 4">
            <a:extLst>
              <a:ext uri="{FF2B5EF4-FFF2-40B4-BE49-F238E27FC236}">
                <a16:creationId xmlns:a16="http://schemas.microsoft.com/office/drawing/2014/main" id="{D370004C-E66E-99DD-0FDA-177E91B52C5A}"/>
              </a:ext>
            </a:extLst>
          </p:cNvPr>
          <p:cNvSpPr/>
          <p:nvPr/>
        </p:nvSpPr>
        <p:spPr>
          <a:xfrm>
            <a:off x="3299381" y="46950"/>
            <a:ext cx="2030399" cy="1508105"/>
          </a:xfrm>
          <a:prstGeom prst="beve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Interaktivní webový portál s řadou odkazů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D6A04DE-A2F1-A1F1-FA05-7D2AD75E179D}"/>
              </a:ext>
            </a:extLst>
          </p:cNvPr>
          <p:cNvSpPr txBox="1"/>
          <p:nvPr/>
        </p:nvSpPr>
        <p:spPr>
          <a:xfrm>
            <a:off x="6893553" y="169682"/>
            <a:ext cx="1216057" cy="24622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 err="1"/>
              <a:t>www.ceson.org</a:t>
            </a:r>
            <a:endParaRPr lang="cs-CZ" sz="1000" b="1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E3F19D1-8E42-86FC-BD59-E05F40E2A6A1}"/>
              </a:ext>
            </a:extLst>
          </p:cNvPr>
          <p:cNvSpPr txBox="1"/>
          <p:nvPr/>
        </p:nvSpPr>
        <p:spPr>
          <a:xfrm>
            <a:off x="132718" y="1986974"/>
            <a:ext cx="49577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vše o netopýrech	  </a:t>
            </a:r>
          </a:p>
          <a:p>
            <a:r>
              <a:rPr lang="cs-CZ" sz="1400" dirty="0"/>
              <a:t>		informační materiály</a:t>
            </a:r>
          </a:p>
          <a:p>
            <a:r>
              <a:rPr lang="cs-CZ" sz="1400" dirty="0"/>
              <a:t>				akce pro veřejnost</a:t>
            </a:r>
          </a:p>
          <a:p>
            <a:r>
              <a:rPr lang="cs-CZ" sz="1400" dirty="0"/>
              <a:t>					 stála poradenská služba</a:t>
            </a:r>
          </a:p>
          <a:p>
            <a:r>
              <a:rPr lang="cs-CZ" sz="1400" dirty="0"/>
              <a:t>							     různé aktuality</a:t>
            </a:r>
          </a:p>
        </p:txBody>
      </p:sp>
      <p:cxnSp>
        <p:nvCxnSpPr>
          <p:cNvPr id="9" name="Přímá spojovací šipka 8">
            <a:extLst>
              <a:ext uri="{FF2B5EF4-FFF2-40B4-BE49-F238E27FC236}">
                <a16:creationId xmlns:a16="http://schemas.microsoft.com/office/drawing/2014/main" id="{B95B9357-C784-3DC8-C6AE-C710C9652615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1244338" y="1555055"/>
            <a:ext cx="3070243" cy="4245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šipka 9">
            <a:extLst>
              <a:ext uri="{FF2B5EF4-FFF2-40B4-BE49-F238E27FC236}">
                <a16:creationId xmlns:a16="http://schemas.microsoft.com/office/drawing/2014/main" id="{E221AC8A-6440-301F-A84D-9BE00C7FF647}"/>
              </a:ext>
            </a:extLst>
          </p:cNvPr>
          <p:cNvCxnSpPr>
            <a:cxnSpLocks/>
          </p:cNvCxnSpPr>
          <p:nvPr/>
        </p:nvCxnSpPr>
        <p:spPr>
          <a:xfrm flipH="1">
            <a:off x="1885361" y="1587681"/>
            <a:ext cx="2379112" cy="6332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šipka 10">
            <a:extLst>
              <a:ext uri="{FF2B5EF4-FFF2-40B4-BE49-F238E27FC236}">
                <a16:creationId xmlns:a16="http://schemas.microsoft.com/office/drawing/2014/main" id="{448B4A52-5267-303F-7CBB-73A1A00844D1}"/>
              </a:ext>
            </a:extLst>
          </p:cNvPr>
          <p:cNvCxnSpPr>
            <a:cxnSpLocks/>
          </p:cNvCxnSpPr>
          <p:nvPr/>
        </p:nvCxnSpPr>
        <p:spPr>
          <a:xfrm flipH="1">
            <a:off x="2868644" y="1555055"/>
            <a:ext cx="1458259" cy="9600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šipka 11">
            <a:extLst>
              <a:ext uri="{FF2B5EF4-FFF2-40B4-BE49-F238E27FC236}">
                <a16:creationId xmlns:a16="http://schemas.microsoft.com/office/drawing/2014/main" id="{A1EB6E16-10C9-82A2-7735-E7720A089882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3656750" y="1555055"/>
            <a:ext cx="657831" cy="11080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šipka 12">
            <a:extLst>
              <a:ext uri="{FF2B5EF4-FFF2-40B4-BE49-F238E27FC236}">
                <a16:creationId xmlns:a16="http://schemas.microsoft.com/office/drawing/2014/main" id="{5C15FD2D-8F5B-4364-5BB3-3353C1CD50D5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4314581" y="1555055"/>
            <a:ext cx="257419" cy="13317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Obrázek 24">
            <a:extLst>
              <a:ext uri="{FF2B5EF4-FFF2-40B4-BE49-F238E27FC236}">
                <a16:creationId xmlns:a16="http://schemas.microsoft.com/office/drawing/2014/main" id="{5F732C52-AA54-28C5-81B5-3B3FE0AC83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11" t="11863" r="12474" b="9843"/>
          <a:stretch/>
        </p:blipFill>
        <p:spPr>
          <a:xfrm>
            <a:off x="221954" y="3475139"/>
            <a:ext cx="2714070" cy="1479266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37D99C7A-1418-2F75-70FB-4DE00FCE837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5727" y="3282302"/>
            <a:ext cx="1364747" cy="177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53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B80EE03C-CE3C-B80A-5EC3-5C9E85ECC577}"/>
              </a:ext>
            </a:extLst>
          </p:cNvPr>
          <p:cNvSpPr txBox="1"/>
          <p:nvPr/>
        </p:nvSpPr>
        <p:spPr>
          <a:xfrm>
            <a:off x="0" y="46950"/>
            <a:ext cx="3157979" cy="156966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ČESON </a:t>
            </a:r>
          </a:p>
          <a:p>
            <a:pPr algn="ctr"/>
            <a:r>
              <a:rPr lang="cs-CZ" sz="1200" dirty="0"/>
              <a:t>(Česká společnost pro ochranu netopýrů = Czech </a:t>
            </a:r>
            <a:r>
              <a:rPr lang="cs-CZ" sz="1200" dirty="0" err="1"/>
              <a:t>Bat</a:t>
            </a:r>
            <a:r>
              <a:rPr lang="cs-CZ" sz="1200" dirty="0"/>
              <a:t> </a:t>
            </a:r>
            <a:r>
              <a:rPr lang="cs-CZ" sz="1200" dirty="0" err="1"/>
              <a:t>Conservation</a:t>
            </a:r>
            <a:r>
              <a:rPr lang="cs-CZ" sz="1200" dirty="0"/>
              <a:t> Trust)</a:t>
            </a:r>
          </a:p>
          <a:p>
            <a:pPr algn="ctr"/>
            <a:endParaRPr lang="cs-CZ" sz="1200" dirty="0"/>
          </a:p>
          <a:p>
            <a:pPr algn="ctr"/>
            <a:r>
              <a:rPr lang="cs-CZ" sz="3600" b="1" dirty="0"/>
              <a:t>DNES</a:t>
            </a:r>
            <a:endParaRPr lang="cs-CZ" sz="4800" b="1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812AFC5-A4ED-8338-7688-0A28337F1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6" y="2890496"/>
            <a:ext cx="3013965" cy="2206054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A87AF1B8-CEB4-D1C4-95B9-D40D35033A37}"/>
              </a:ext>
            </a:extLst>
          </p:cNvPr>
          <p:cNvSpPr txBox="1"/>
          <p:nvPr/>
        </p:nvSpPr>
        <p:spPr>
          <a:xfrm>
            <a:off x="84839" y="1791888"/>
            <a:ext cx="2988297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dirty="0" err="1"/>
              <a:t>Aktivisace</a:t>
            </a:r>
            <a:r>
              <a:rPr lang="cs-CZ" dirty="0"/>
              <a:t> praktických kroků poznávání netopýrů a jejich ochrany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7C9395B9-50CB-2F8D-453A-E1680C9456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196" y="94360"/>
            <a:ext cx="5721603" cy="4656749"/>
          </a:xfrm>
          <a:prstGeom prst="rect">
            <a:avLst/>
          </a:prstGeom>
        </p:spPr>
      </p:pic>
      <p:pic>
        <p:nvPicPr>
          <p:cNvPr id="8" name="Picture 4" descr="P4152493">
            <a:extLst>
              <a:ext uri="{FF2B5EF4-FFF2-40B4-BE49-F238E27FC236}">
                <a16:creationId xmlns:a16="http://schemas.microsoft.com/office/drawing/2014/main" id="{48924EED-C433-208B-4661-0CC30D4DF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79802" y="3993523"/>
            <a:ext cx="5068389" cy="105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23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F90130BB-58C5-33B8-A0B9-48562616907F}"/>
              </a:ext>
            </a:extLst>
          </p:cNvPr>
          <p:cNvSpPr txBox="1"/>
          <p:nvPr/>
        </p:nvSpPr>
        <p:spPr>
          <a:xfrm>
            <a:off x="0" y="46950"/>
            <a:ext cx="3157979" cy="156966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ČESON </a:t>
            </a:r>
          </a:p>
          <a:p>
            <a:pPr algn="ctr"/>
            <a:r>
              <a:rPr lang="cs-CZ" sz="1200" dirty="0"/>
              <a:t>(Česká společnost pro ochranu netopýrů = Czech </a:t>
            </a:r>
            <a:r>
              <a:rPr lang="cs-CZ" sz="1200" dirty="0" err="1"/>
              <a:t>Bat</a:t>
            </a:r>
            <a:r>
              <a:rPr lang="cs-CZ" sz="1200" dirty="0"/>
              <a:t> </a:t>
            </a:r>
            <a:r>
              <a:rPr lang="cs-CZ" sz="1200" dirty="0" err="1"/>
              <a:t>Conservation</a:t>
            </a:r>
            <a:r>
              <a:rPr lang="cs-CZ" sz="1200" dirty="0"/>
              <a:t> Trust)</a:t>
            </a:r>
          </a:p>
          <a:p>
            <a:pPr algn="ctr"/>
            <a:endParaRPr lang="cs-CZ" sz="1200" dirty="0"/>
          </a:p>
          <a:p>
            <a:pPr algn="ctr"/>
            <a:r>
              <a:rPr lang="cs-CZ" sz="3600" b="1" dirty="0"/>
              <a:t>DNES</a:t>
            </a:r>
            <a:endParaRPr lang="cs-CZ" sz="4800" b="1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758A1635-994B-B929-2B68-03BC952542F1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4409" y="2382496"/>
            <a:ext cx="2182586" cy="2576695"/>
          </a:xfrm>
          <a:prstGeom prst="rect">
            <a:avLst/>
          </a:prstGeom>
          <a:ln w="0"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5600957-3ED0-4204-2D5F-82137ACBDC81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10950" y="3223968"/>
            <a:ext cx="2936978" cy="1735224"/>
          </a:xfrm>
          <a:prstGeom prst="rect">
            <a:avLst/>
          </a:prstGeom>
          <a:ln w="9525">
            <a:noFill/>
          </a:ln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10E767F-C9D4-BAAC-C62B-C6A208891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7662" y="70964"/>
            <a:ext cx="5535814" cy="2423830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7826C7B3-6B1B-19DB-4344-4B5998974DD5}"/>
              </a:ext>
            </a:extLst>
          </p:cNvPr>
          <p:cNvSpPr txBox="1"/>
          <p:nvPr/>
        </p:nvSpPr>
        <p:spPr>
          <a:xfrm>
            <a:off x="31053" y="1776056"/>
            <a:ext cx="3126926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/>
              <a:t>ČESON – autoritativní expertní orgán pro  MŽP a složky státní správy (OOP aj.)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09D50406-8BD5-F950-303E-797E363DFCDB}"/>
              </a:ext>
            </a:extLst>
          </p:cNvPr>
          <p:cNvSpPr txBox="1"/>
          <p:nvPr/>
        </p:nvSpPr>
        <p:spPr>
          <a:xfrm>
            <a:off x="3583865" y="2483942"/>
            <a:ext cx="3158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rgbClr val="C00000"/>
                </a:solidFill>
              </a:rPr>
              <a:t>Postupy ochrany netopýrů při zateplování budov převzaty jako evropský standard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8236994-AB01-EF35-705A-CA04604E75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8482"/>
          <a:stretch/>
        </p:blipFill>
        <p:spPr>
          <a:xfrm>
            <a:off x="77472" y="2945608"/>
            <a:ext cx="3293450" cy="201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592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8A8F6F34-2242-C4C3-A162-FDC3F5784449}"/>
              </a:ext>
            </a:extLst>
          </p:cNvPr>
          <p:cNvSpPr txBox="1"/>
          <p:nvPr/>
        </p:nvSpPr>
        <p:spPr>
          <a:xfrm>
            <a:off x="0" y="46950"/>
            <a:ext cx="3157979" cy="156966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ČESON </a:t>
            </a:r>
          </a:p>
          <a:p>
            <a:pPr algn="ctr"/>
            <a:r>
              <a:rPr lang="cs-CZ" sz="1200" dirty="0"/>
              <a:t>(Česká společnost pro ochranu netopýrů = Czech </a:t>
            </a:r>
            <a:r>
              <a:rPr lang="cs-CZ" sz="1200" dirty="0" err="1"/>
              <a:t>Bat</a:t>
            </a:r>
            <a:r>
              <a:rPr lang="cs-CZ" sz="1200" dirty="0"/>
              <a:t> </a:t>
            </a:r>
            <a:r>
              <a:rPr lang="cs-CZ" sz="1200" dirty="0" err="1"/>
              <a:t>Conservation</a:t>
            </a:r>
            <a:r>
              <a:rPr lang="cs-CZ" sz="1200" dirty="0"/>
              <a:t> Trust)</a:t>
            </a:r>
          </a:p>
          <a:p>
            <a:pPr algn="ctr"/>
            <a:endParaRPr lang="cs-CZ" sz="1200" dirty="0"/>
          </a:p>
          <a:p>
            <a:pPr algn="ctr"/>
            <a:r>
              <a:rPr lang="cs-CZ" sz="3600" b="1" dirty="0"/>
              <a:t>DNES</a:t>
            </a:r>
            <a:endParaRPr lang="cs-CZ" sz="4800" b="1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1A3CFC96-C1A4-25F9-E8BD-73776AE1F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19098"/>
            <a:ext cx="3896454" cy="327745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AC0EAA8F-9FD1-8777-014C-6D1CC2F82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519" y="1819098"/>
            <a:ext cx="4606091" cy="3217866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DA70ACA7-B908-8110-476F-28037E7BB256}"/>
              </a:ext>
            </a:extLst>
          </p:cNvPr>
          <p:cNvSpPr txBox="1"/>
          <p:nvPr/>
        </p:nvSpPr>
        <p:spPr>
          <a:xfrm>
            <a:off x="3799002" y="79857"/>
            <a:ext cx="5137608" cy="1554272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cs-CZ" b="1" dirty="0"/>
              <a:t>* </a:t>
            </a:r>
            <a:r>
              <a:rPr lang="cs-CZ" b="1" dirty="0">
                <a:solidFill>
                  <a:srgbClr val="C00000"/>
                </a:solidFill>
              </a:rPr>
              <a:t>Postoj veřejnosti k netopýrům se v uplynulých desetiletích radikálně změnil !</a:t>
            </a:r>
          </a:p>
          <a:p>
            <a:pPr algn="ctr">
              <a:spcBef>
                <a:spcPts val="600"/>
              </a:spcBef>
            </a:pPr>
            <a:r>
              <a:rPr lang="cs-CZ" b="1" dirty="0"/>
              <a:t>* Mnohačetné výstupy aktivit ČESON výrazně rozšiřují i poznatky o biologii jednotlivých druhů a otevírají nové cesty k jejich dalšímu poznání.</a:t>
            </a:r>
          </a:p>
        </p:txBody>
      </p:sp>
      <p:sp>
        <p:nvSpPr>
          <p:cNvPr id="11" name="Šipka vpravo 10">
            <a:extLst>
              <a:ext uri="{FF2B5EF4-FFF2-40B4-BE49-F238E27FC236}">
                <a16:creationId xmlns:a16="http://schemas.microsoft.com/office/drawing/2014/main" id="{A6820817-0F77-E5F5-C664-DC659F6CECEA}"/>
              </a:ext>
            </a:extLst>
          </p:cNvPr>
          <p:cNvSpPr/>
          <p:nvPr/>
        </p:nvSpPr>
        <p:spPr>
          <a:xfrm>
            <a:off x="3233394" y="661811"/>
            <a:ext cx="499620" cy="34685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510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68CBBC8F-C126-F284-4C23-3F7309D8A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9" y="0"/>
            <a:ext cx="6858001" cy="51435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FF4D178-D3B4-E4A0-8589-0435FC267BC4}"/>
              </a:ext>
            </a:extLst>
          </p:cNvPr>
          <p:cNvSpPr txBox="1"/>
          <p:nvPr/>
        </p:nvSpPr>
        <p:spPr>
          <a:xfrm>
            <a:off x="348792" y="565608"/>
            <a:ext cx="1442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rgbClr val="FFFF00"/>
                </a:solidFill>
              </a:rPr>
              <a:t>ČESON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486FC02-D235-EEB3-50F2-7CC8C32E62BA}"/>
              </a:ext>
            </a:extLst>
          </p:cNvPr>
          <p:cNvSpPr txBox="1"/>
          <p:nvPr/>
        </p:nvSpPr>
        <p:spPr>
          <a:xfrm>
            <a:off x="395926" y="3535052"/>
            <a:ext cx="1480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FF00"/>
                </a:solidFill>
              </a:rPr>
              <a:t>Děkujeme za pozornost</a:t>
            </a:r>
          </a:p>
        </p:txBody>
      </p:sp>
    </p:spTree>
    <p:extLst>
      <p:ext uri="{BB962C8B-B14F-4D97-AF65-F5344CB8AC3E}">
        <p14:creationId xmlns:p14="http://schemas.microsoft.com/office/powerpoint/2010/main" val="74832803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i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5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rgbClr val="0000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rgbClr val="0000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15617</TotalTime>
  <Words>975</Words>
  <Application>Microsoft Macintosh PowerPoint</Application>
  <PresentationFormat>Předvádění na obrazovce (16:9)</PresentationFormat>
  <Paragraphs>129</Paragraphs>
  <Slides>17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17</vt:i4>
      </vt:variant>
    </vt:vector>
  </HeadingPairs>
  <TitlesOfParts>
    <vt:vector size="28" baseType="lpstr">
      <vt:lpstr>ＭＳ Ｐゴシック</vt:lpstr>
      <vt:lpstr>American Typewriter</vt:lpstr>
      <vt:lpstr>Aptos</vt:lpstr>
      <vt:lpstr>Aptos Display</vt:lpstr>
      <vt:lpstr>Arial</vt:lpstr>
      <vt:lpstr>Calibri</vt:lpstr>
      <vt:lpstr>Times</vt:lpstr>
      <vt:lpstr>Times New Roman</vt:lpstr>
      <vt:lpstr>Wingdings</vt:lpstr>
      <vt:lpstr>Motiv Office</vt:lpstr>
      <vt:lpstr>5_Blank Presentation</vt:lpstr>
      <vt:lpstr>Prezentace aplikace PowerPoint</vt:lpstr>
      <vt:lpstr>Prezentace aplikace PowerPoint</vt:lpstr>
      <vt:lpstr>Prezentace aplikace PowerPoint</vt:lpstr>
      <vt:lpstr>m.j. - * projekt soustavného monitoringu netopýřích populací : od r.1969 – standardisované sledování změn v modelových zimovištích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Ivan Horacek</dc:creator>
  <cp:lastModifiedBy>Ivan Horacek</cp:lastModifiedBy>
  <cp:revision>27</cp:revision>
  <dcterms:created xsi:type="dcterms:W3CDTF">2025-03-12T09:40:06Z</dcterms:created>
  <dcterms:modified xsi:type="dcterms:W3CDTF">2025-03-28T08:09:48Z</dcterms:modified>
</cp:coreProperties>
</file>