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68"/>
  </p:normalViewPr>
  <p:slideViewPr>
    <p:cSldViewPr snapToGrid="0" showGuides="1">
      <p:cViewPr varScale="1">
        <p:scale>
          <a:sx n="114" d="100"/>
          <a:sy n="114" d="100"/>
        </p:scale>
        <p:origin x="68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858D40-F8A9-0296-BA1A-E7C389731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E32CB07-7391-0BC6-2D94-A918E17EF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1D5403-F44A-B7E2-4754-E48C8544A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438FCA-C4F6-8D58-A8E3-3E216414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FC91F1-301A-983F-EB8F-7EF75906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628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BA4F48-33F3-7B68-4F03-C2EB87D21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F829EF-D0CD-6CBF-0610-ABA55AF3D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1E7196-0A37-3519-6247-FCFE9002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B9D122-ABAE-9C84-6DAC-3F3BF2453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C9A0F80-7C10-06ED-E24A-67D376C5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636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C796A5-3248-C475-2FCF-F6D36C444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AA0974-7796-F020-66C1-DB4C953AC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F3D075-6E38-54C7-EBAD-AEA9B80BF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6A234F-B5E2-7B7A-1661-ACDF9755B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3CB846F-7CBB-A201-28E5-274C9427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5923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63F068-E8CB-AC02-5DF4-6793F72EE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E04CC3-375D-F74A-3A38-A166BD9CE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223112D-35D2-B11F-66F9-9C00B99EE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1611356-59EF-2A69-D1B2-73C938E9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4AA553F-EB56-1F68-156D-0A39BC41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E50D594-8CEE-3358-D570-CD3998B59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094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BAC9F4-15E3-B711-CB48-D31FF56CA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44BF02-8EC6-88AE-C76F-C2EAC4BFB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C148111-2FF0-0791-2D93-EBCB8AC91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6224A63-16A2-8B2A-8C9A-5792D3C82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0C32784-2686-BADE-E72D-34D121CD3E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81E4400-F565-CAEF-BCEA-E84227C5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34D5CB9-E24A-F503-01C2-0F4E1F22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F6605CE-4E1B-AC1F-80F6-F0D95A94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738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2F4B6F-C04D-CCCA-683A-620C42C6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294611B-583B-907F-6A67-89D1C167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781F37F-4590-C1A2-9712-1480964D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5EDA5D8-F5D3-F43C-B8FD-30D2AEFA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413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9451413-5B76-21A5-B844-0B8406CB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F53085-4FEC-A372-84A2-4DFA9E4D5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2BF3E8-3158-21C1-707B-4D2943C44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93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4900D2-1920-CE89-B7DB-AC5933D10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3F033D-08C9-272D-C1B0-50C53E996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7975DED-2C7F-8CAC-6B43-813AD0268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2AF0DED-5EE5-BA64-26DC-DCA6C3349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7F30BD4-747E-873A-EDCB-8378A989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B3F710-AE0A-983D-867F-00B86C7F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527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B73FBD-D55F-9C8F-C1C9-E414CE425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F787480-7DEF-FC70-AA8D-7A148E5900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0FB7BC9-59D6-6EE9-3270-9C9871087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5C897D6-F7EC-6210-BD79-9CBAE524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48618D-E556-8D03-2923-B9AD147F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BB43D70-2EA0-0CB8-4771-9F9752D82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2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1A80FA-17AA-9528-C56F-16E44BC97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12FFA49-49CE-D346-C2AD-148D71E6B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A0B678-E110-110A-1F63-199C44EB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98A69D-48AF-CBA6-87E2-C7B6EBF7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0046E0-8BA7-F0E6-5105-0789EC66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548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8F17B44-54D1-3911-8E9F-6F61456CC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02225C2-35AE-5522-3CD6-47C5A9196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45AEEE-C36D-264A-6517-C3DCC4A4B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575125-9B33-C14A-250F-270F3F269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7D0584-017A-EC1A-9A63-8106A9AB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54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FE0AADE-0C67-6C8B-9E32-1F32BE75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A60D731-A4C9-6ABD-A210-B4D106957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D8FCB6B-AB98-9EF3-7B50-4D4505262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8878-7858-E744-8571-8BFB7B4A26E5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9F68C0-F1A0-86D2-0679-C6781504C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B032E8-B895-A56F-11CA-42E6828A9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4C667F-2721-F34C-B469-2844943EC2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036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A5C15-63E2-C35F-EE25-70E449216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4800" dirty="0"/>
              <a:t>Nález bohaté fauny v travertinovém komplexu </a:t>
            </a:r>
            <a:r>
              <a:rPr lang="cs-CZ" sz="4800" dirty="0" err="1"/>
              <a:t>Dreveník</a:t>
            </a:r>
            <a:r>
              <a:rPr lang="cs-CZ" sz="4800" dirty="0"/>
              <a:t> a její význam pro </a:t>
            </a:r>
            <a:r>
              <a:rPr lang="cs-CZ" sz="4800" dirty="0" err="1"/>
              <a:t>biostratigrafii</a:t>
            </a:r>
            <a:r>
              <a:rPr lang="cs-CZ" sz="4800" dirty="0"/>
              <a:t> staršího </a:t>
            </a:r>
            <a:r>
              <a:rPr lang="cs-CZ" sz="4800" dirty="0" err="1"/>
              <a:t>pleistocenu</a:t>
            </a:r>
            <a:br>
              <a:rPr lang="cs-CZ" sz="4800" dirty="0"/>
            </a:br>
            <a:endParaRPr lang="cs-CZ" sz="48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95628F0-5D11-0053-4556-AF91B1AA0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1486" y="3135508"/>
            <a:ext cx="10189028" cy="165576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cs-CZ" sz="11200" dirty="0"/>
              <a:t>Ivan Horáček,  Nikoleta </a:t>
            </a:r>
            <a:r>
              <a:rPr lang="cs-CZ" sz="11200" dirty="0" err="1"/>
              <a:t>Dubjelová</a:t>
            </a:r>
            <a:r>
              <a:rPr lang="cs-CZ" sz="11200" dirty="0"/>
              <a:t>, Lucie Juřičková, Eva Trávníčková, Barbora Pažitková, Martin Ivanov, Stanislav Čermák, </a:t>
            </a:r>
          </a:p>
          <a:p>
            <a:pPr>
              <a:lnSpc>
                <a:spcPct val="170000"/>
              </a:lnSpc>
            </a:pPr>
            <a:endParaRPr lang="cs-CZ" sz="11200" dirty="0"/>
          </a:p>
          <a:p>
            <a:pPr>
              <a:lnSpc>
                <a:spcPct val="170000"/>
              </a:lnSpc>
            </a:pPr>
            <a:endParaRPr lang="cs-CZ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/>
              <a:t> </a:t>
            </a:r>
            <a:r>
              <a:rPr lang="cs-CZ" sz="4800" dirty="0"/>
              <a:t>Department </a:t>
            </a:r>
            <a:r>
              <a:rPr lang="cs-CZ" sz="4800" dirty="0" err="1"/>
              <a:t>of</a:t>
            </a:r>
            <a:r>
              <a:rPr lang="cs-CZ" sz="4800" dirty="0"/>
              <a:t> Zoology, </a:t>
            </a:r>
            <a:r>
              <a:rPr lang="cs-CZ" sz="4800" dirty="0" err="1"/>
              <a:t>Faculty</a:t>
            </a:r>
            <a:r>
              <a:rPr lang="cs-CZ" sz="4800" dirty="0"/>
              <a:t> </a:t>
            </a:r>
            <a:r>
              <a:rPr lang="cs-CZ" sz="4800" dirty="0" err="1"/>
              <a:t>of</a:t>
            </a:r>
            <a:r>
              <a:rPr lang="cs-CZ" sz="4800" dirty="0"/>
              <a:t> Science, Charles University Prague, Viničná 7, 128 44 Praha, Czech Republic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4800" dirty="0"/>
              <a:t> Department </a:t>
            </a:r>
            <a:r>
              <a:rPr lang="cs-CZ" sz="4800" dirty="0" err="1"/>
              <a:t>of</a:t>
            </a:r>
            <a:r>
              <a:rPr lang="cs-CZ" sz="4800" dirty="0"/>
              <a:t> </a:t>
            </a:r>
            <a:r>
              <a:rPr lang="cs-CZ" sz="4800" dirty="0" err="1"/>
              <a:t>Geological</a:t>
            </a:r>
            <a:r>
              <a:rPr lang="cs-CZ" sz="4800" dirty="0"/>
              <a:t> </a:t>
            </a:r>
            <a:r>
              <a:rPr lang="cs-CZ" sz="4800" dirty="0" err="1"/>
              <a:t>Sciences</a:t>
            </a:r>
            <a:r>
              <a:rPr lang="cs-CZ" sz="4800" dirty="0"/>
              <a:t>, </a:t>
            </a:r>
            <a:r>
              <a:rPr lang="cs-CZ" sz="4800" dirty="0" err="1"/>
              <a:t>Faculty</a:t>
            </a:r>
            <a:r>
              <a:rPr lang="cs-CZ" sz="4800" dirty="0"/>
              <a:t> </a:t>
            </a:r>
            <a:r>
              <a:rPr lang="cs-CZ" sz="4800" dirty="0" err="1"/>
              <a:t>of</a:t>
            </a:r>
            <a:r>
              <a:rPr lang="cs-CZ" sz="4800" dirty="0"/>
              <a:t> Science, Masaryk University,  Kotlářská 2,  611 37 Brno, Czech Republic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4800" dirty="0"/>
              <a:t> Institute </a:t>
            </a:r>
            <a:r>
              <a:rPr lang="cs-CZ" sz="4800" dirty="0" err="1"/>
              <a:t>of</a:t>
            </a:r>
            <a:r>
              <a:rPr lang="cs-CZ" sz="4800" dirty="0"/>
              <a:t> Geology </a:t>
            </a:r>
            <a:r>
              <a:rPr lang="cs-CZ" sz="4800" dirty="0" err="1"/>
              <a:t>of</a:t>
            </a:r>
            <a:r>
              <a:rPr lang="cs-CZ" sz="4800" dirty="0"/>
              <a:t> </a:t>
            </a:r>
            <a:r>
              <a:rPr lang="cs-CZ" sz="4800" dirty="0" err="1"/>
              <a:t>the</a:t>
            </a:r>
            <a:r>
              <a:rPr lang="cs-CZ" sz="4800" dirty="0"/>
              <a:t> Czech </a:t>
            </a:r>
            <a:r>
              <a:rPr lang="cs-CZ" sz="4800" dirty="0" err="1"/>
              <a:t>Academy</a:t>
            </a:r>
            <a:r>
              <a:rPr lang="cs-CZ" sz="4800" dirty="0"/>
              <a:t> </a:t>
            </a:r>
            <a:r>
              <a:rPr lang="cs-CZ" sz="4800" dirty="0" err="1"/>
              <a:t>of</a:t>
            </a:r>
            <a:r>
              <a:rPr lang="cs-CZ" sz="4800" dirty="0"/>
              <a:t> </a:t>
            </a:r>
            <a:r>
              <a:rPr lang="cs-CZ" sz="4800" dirty="0" err="1"/>
              <a:t>Sciences</a:t>
            </a:r>
            <a:r>
              <a:rPr lang="cs-CZ" sz="4800" dirty="0"/>
              <a:t>, Rozvojová 269, 165 00 Prague 6, Czech Republic </a:t>
            </a:r>
            <a:endParaRPr lang="cs-CZ" sz="40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4000" dirty="0"/>
              <a:t> </a:t>
            </a:r>
            <a:endParaRPr lang="cs-CZ" sz="3200" dirty="0"/>
          </a:p>
          <a:p>
            <a:r>
              <a:rPr lang="en-US" dirty="0"/>
              <a:t>.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65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snímek obrazovky, turistika, hora, příroda&#10;&#10;Obsah generovaný pomocí AI může být nesprávný.">
            <a:extLst>
              <a:ext uri="{FF2B5EF4-FFF2-40B4-BE49-F238E27FC236}">
                <a16:creationId xmlns:a16="http://schemas.microsoft.com/office/drawing/2014/main" id="{A3B8507F-FF90-95A1-152D-89701F7F63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077" y="0"/>
            <a:ext cx="5140091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D206FF9-5D41-899D-B04A-1B696DB1A47E}"/>
              </a:ext>
            </a:extLst>
          </p:cNvPr>
          <p:cNvSpPr txBox="1"/>
          <p:nvPr/>
        </p:nvSpPr>
        <p:spPr>
          <a:xfrm>
            <a:off x="275573" y="338203"/>
            <a:ext cx="617533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/>
              <a:t>Dreveník</a:t>
            </a:r>
            <a:r>
              <a:rPr lang="cs-CZ" b="1" dirty="0"/>
              <a:t> </a:t>
            </a:r>
            <a:r>
              <a:rPr lang="cs-CZ" dirty="0"/>
              <a:t>(v centru Spišské kotliny) – největší travertinové těleso střední Evropy (2 km </a:t>
            </a:r>
            <a:r>
              <a:rPr lang="cs-CZ" dirty="0" err="1"/>
              <a:t>x</a:t>
            </a:r>
            <a:r>
              <a:rPr lang="cs-CZ" dirty="0"/>
              <a:t> 1km,  mocnost &gt;80 m)</a:t>
            </a:r>
          </a:p>
          <a:p>
            <a:endParaRPr lang="cs-CZ" dirty="0"/>
          </a:p>
          <a:p>
            <a:r>
              <a:rPr lang="cs-CZ" dirty="0"/>
              <a:t>*</a:t>
            </a:r>
            <a:r>
              <a:rPr lang="cs-CZ" dirty="0" err="1"/>
              <a:t>svrchno</a:t>
            </a:r>
            <a:r>
              <a:rPr lang="cs-CZ" dirty="0"/>
              <a:t>- miocenního či </a:t>
            </a:r>
            <a:r>
              <a:rPr lang="cs-CZ" dirty="0" err="1"/>
              <a:t>spodno</a:t>
            </a:r>
            <a:r>
              <a:rPr lang="cs-CZ" dirty="0"/>
              <a:t>- </a:t>
            </a:r>
            <a:r>
              <a:rPr lang="cs-CZ" dirty="0" err="1"/>
              <a:t>pliocénního</a:t>
            </a:r>
            <a:r>
              <a:rPr lang="cs-CZ" dirty="0"/>
              <a:t> stáří</a:t>
            </a:r>
          </a:p>
          <a:p>
            <a:r>
              <a:rPr lang="cs-CZ" dirty="0"/>
              <a:t>*četné </a:t>
            </a:r>
            <a:r>
              <a:rPr lang="cs-CZ" dirty="0" err="1"/>
              <a:t>postsedimentární</a:t>
            </a:r>
            <a:r>
              <a:rPr lang="cs-CZ" dirty="0"/>
              <a:t> změny – gravitační rozpad, krasovění, vyplnění dutin  kvartérními sedimenty  atd.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dosavadní pátrání po </a:t>
            </a:r>
            <a:r>
              <a:rPr lang="cs-CZ" dirty="0" err="1"/>
              <a:t>starokvartérních</a:t>
            </a:r>
            <a:r>
              <a:rPr lang="cs-CZ" dirty="0"/>
              <a:t> fosiliích (</a:t>
            </a:r>
            <a:r>
              <a:rPr lang="cs-CZ" dirty="0" err="1"/>
              <a:t>Ložek</a:t>
            </a:r>
            <a:r>
              <a:rPr lang="cs-CZ" dirty="0"/>
              <a:t>, Horáček 1979-2020) přineslo ovšem jen fragmentární doklady obtížně interpretovatelné</a:t>
            </a:r>
          </a:p>
          <a:p>
            <a:endParaRPr lang="cs-CZ" dirty="0"/>
          </a:p>
          <a:p>
            <a:r>
              <a:rPr lang="cs-CZ" dirty="0"/>
              <a:t>Avšak v roce 2020 jsme objevili výplň fosilní krasové dutiny odkryté krátkou štolou v malém lomu u vrcholu masivu – zde značena jako lokalita 2 - s bohatým zastoupením dokonale zachované fauny drobných obratlovců i měkkýšů</a:t>
            </a:r>
          </a:p>
          <a:p>
            <a:endParaRPr lang="cs-CZ" dirty="0"/>
          </a:p>
          <a:p>
            <a:r>
              <a:rPr lang="cs-CZ" dirty="0"/>
              <a:t>Intensivní výzkum této lokality v letech 2021  a 2022 (plavení ca 600 kg sedimentárních vzorků atd.) přinesl nečekaně bohaté doklady,  jednoznačně pocházející z dosud jen velmi málo prozkoumaného přelomového úseku staršího a mladšího </a:t>
            </a:r>
            <a:r>
              <a:rPr lang="cs-CZ" dirty="0" err="1"/>
              <a:t>biharia</a:t>
            </a:r>
            <a:r>
              <a:rPr lang="cs-CZ" dirty="0"/>
              <a:t>  - </a:t>
            </a:r>
            <a:r>
              <a:rPr lang="cs-CZ" dirty="0" err="1"/>
              <a:t>biozon</a:t>
            </a:r>
            <a:r>
              <a:rPr lang="cs-CZ" dirty="0"/>
              <a:t> Q1 a Q2</a:t>
            </a:r>
          </a:p>
        </p:txBody>
      </p:sp>
      <p:cxnSp>
        <p:nvCxnSpPr>
          <p:cNvPr id="8" name="Přímá spojovací šipka 7">
            <a:extLst>
              <a:ext uri="{FF2B5EF4-FFF2-40B4-BE49-F238E27FC236}">
                <a16:creationId xmlns:a16="http://schemas.microsoft.com/office/drawing/2014/main" id="{38CFA680-3079-3390-9BC1-F0E19E692E29}"/>
              </a:ext>
            </a:extLst>
          </p:cNvPr>
          <p:cNvCxnSpPr>
            <a:cxnSpLocks/>
          </p:cNvCxnSpPr>
          <p:nvPr/>
        </p:nvCxnSpPr>
        <p:spPr>
          <a:xfrm>
            <a:off x="5937337" y="2743200"/>
            <a:ext cx="1628384" cy="1216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šipka 8">
            <a:extLst>
              <a:ext uri="{FF2B5EF4-FFF2-40B4-BE49-F238E27FC236}">
                <a16:creationId xmlns:a16="http://schemas.microsoft.com/office/drawing/2014/main" id="{66194035-BCCC-70F4-0972-43946B602C20}"/>
              </a:ext>
            </a:extLst>
          </p:cNvPr>
          <p:cNvCxnSpPr>
            <a:cxnSpLocks/>
          </p:cNvCxnSpPr>
          <p:nvPr/>
        </p:nvCxnSpPr>
        <p:spPr>
          <a:xfrm>
            <a:off x="5311036" y="4384110"/>
            <a:ext cx="2254685" cy="2183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šipka 13">
            <a:extLst>
              <a:ext uri="{FF2B5EF4-FFF2-40B4-BE49-F238E27FC236}">
                <a16:creationId xmlns:a16="http://schemas.microsoft.com/office/drawing/2014/main" id="{C4D5EB49-C9B9-9C42-B3B0-290D44AAE574}"/>
              </a:ext>
            </a:extLst>
          </p:cNvPr>
          <p:cNvCxnSpPr>
            <a:cxnSpLocks/>
          </p:cNvCxnSpPr>
          <p:nvPr/>
        </p:nvCxnSpPr>
        <p:spPr>
          <a:xfrm>
            <a:off x="5749447" y="849047"/>
            <a:ext cx="3244241" cy="12158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1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>
            <a:extLst>
              <a:ext uri="{FF2B5EF4-FFF2-40B4-BE49-F238E27FC236}">
                <a16:creationId xmlns:a16="http://schemas.microsoft.com/office/drawing/2014/main" id="{FA882780-B09D-5023-C26E-8FD0900BC7BA}"/>
              </a:ext>
            </a:extLst>
          </p:cNvPr>
          <p:cNvGrpSpPr/>
          <p:nvPr/>
        </p:nvGrpSpPr>
        <p:grpSpPr>
          <a:xfrm>
            <a:off x="278348" y="626301"/>
            <a:ext cx="11635304" cy="5954395"/>
            <a:chOff x="363255" y="591828"/>
            <a:chExt cx="11635304" cy="5954395"/>
          </a:xfrm>
        </p:grpSpPr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id="{0EBEF1EC-E6C6-FE35-B3D6-BC96882A2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1166"/>
            <a:stretch>
              <a:fillRect/>
            </a:stretch>
          </p:blipFill>
          <p:spPr>
            <a:xfrm>
              <a:off x="3456877" y="591828"/>
              <a:ext cx="992635" cy="5954395"/>
            </a:xfrm>
            <a:prstGeom prst="rect">
              <a:avLst/>
            </a:prstGeom>
          </p:spPr>
        </p:pic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2AD41780-1891-C2C4-996D-108A7C6C2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2490" y="591828"/>
              <a:ext cx="4256069" cy="5954394"/>
            </a:xfrm>
            <a:prstGeom prst="rect">
              <a:avLst/>
            </a:prstGeom>
          </p:spPr>
        </p:pic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0CC8C12B-5A8C-F8DA-00DB-7E9FE5268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2850" r="37967"/>
            <a:stretch>
              <a:fillRect/>
            </a:stretch>
          </p:blipFill>
          <p:spPr>
            <a:xfrm>
              <a:off x="363255" y="591828"/>
              <a:ext cx="3419605" cy="5954395"/>
            </a:xfrm>
            <a:prstGeom prst="rect">
              <a:avLst/>
            </a:prstGeom>
          </p:spPr>
        </p:pic>
      </p:grpSp>
      <p:sp>
        <p:nvSpPr>
          <p:cNvPr id="8" name="TextovéPole 7">
            <a:extLst>
              <a:ext uri="{FF2B5EF4-FFF2-40B4-BE49-F238E27FC236}">
                <a16:creationId xmlns:a16="http://schemas.microsoft.com/office/drawing/2014/main" id="{899DA189-CF64-EB52-36E3-0AC619447B6B}"/>
              </a:ext>
            </a:extLst>
          </p:cNvPr>
          <p:cNvSpPr txBox="1"/>
          <p:nvPr/>
        </p:nvSpPr>
        <p:spPr>
          <a:xfrm>
            <a:off x="4561557" y="626301"/>
            <a:ext cx="296658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Souborný seznam fauny </a:t>
            </a:r>
            <a:r>
              <a:rPr lang="cs-CZ" b="1" dirty="0"/>
              <a:t>drobných obratlovců </a:t>
            </a:r>
            <a:r>
              <a:rPr lang="cs-CZ" dirty="0"/>
              <a:t>(velcí savci invariantně chybí) je velmi impresivní:</a:t>
            </a:r>
          </a:p>
          <a:p>
            <a:r>
              <a:rPr lang="cs-CZ" b="1" dirty="0"/>
              <a:t>MNI 580, 32/ 40 </a:t>
            </a:r>
            <a:r>
              <a:rPr lang="cs-CZ" b="1" dirty="0" err="1"/>
              <a:t>spp</a:t>
            </a:r>
            <a:r>
              <a:rPr lang="cs-CZ" b="1" dirty="0"/>
              <a:t>.</a:t>
            </a:r>
          </a:p>
          <a:p>
            <a:r>
              <a:rPr lang="cs-CZ" dirty="0"/>
              <a:t>včetně řady vzácných prvků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algn="r"/>
            <a:r>
              <a:rPr lang="cs-CZ" dirty="0"/>
              <a:t>Seznam fauny </a:t>
            </a:r>
            <a:r>
              <a:rPr lang="cs-CZ" b="1" dirty="0"/>
              <a:t>měkkýšů</a:t>
            </a:r>
            <a:r>
              <a:rPr lang="cs-CZ" dirty="0"/>
              <a:t> je ovšem ještě působivější – s </a:t>
            </a:r>
          </a:p>
          <a:p>
            <a:pPr algn="r"/>
            <a:r>
              <a:rPr lang="cs-CZ" b="1" dirty="0"/>
              <a:t>MNI = 2452, 54 </a:t>
            </a:r>
            <a:r>
              <a:rPr lang="cs-CZ" b="1" dirty="0" err="1"/>
              <a:t>spp</a:t>
            </a:r>
            <a:r>
              <a:rPr lang="cs-CZ" dirty="0"/>
              <a:t>. a dokonalým zachováním ulit jde o patrně o nejvýznamnější evropský  doklad </a:t>
            </a:r>
            <a:r>
              <a:rPr lang="cs-CZ" dirty="0" err="1"/>
              <a:t>staropleistocenního</a:t>
            </a:r>
            <a:r>
              <a:rPr lang="cs-CZ" dirty="0"/>
              <a:t> měkkýšího společenstva. Názorně demonstruje dominanci teplých lesních stanovišť s mozaikou polootevřených ploch a sezonních mokřadů</a:t>
            </a:r>
          </a:p>
          <a:p>
            <a:endParaRPr lang="cs-CZ" dirty="0"/>
          </a:p>
        </p:txBody>
      </p:sp>
      <p:sp>
        <p:nvSpPr>
          <p:cNvPr id="9" name="Šipka vpravo 8">
            <a:extLst>
              <a:ext uri="{FF2B5EF4-FFF2-40B4-BE49-F238E27FC236}">
                <a16:creationId xmlns:a16="http://schemas.microsoft.com/office/drawing/2014/main" id="{2160B1AA-BA63-8663-E1DF-53941129B876}"/>
              </a:ext>
            </a:extLst>
          </p:cNvPr>
          <p:cNvSpPr/>
          <p:nvPr/>
        </p:nvSpPr>
        <p:spPr>
          <a:xfrm>
            <a:off x="6976997" y="2852049"/>
            <a:ext cx="551145" cy="2716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vlevo 9">
            <a:extLst>
              <a:ext uri="{FF2B5EF4-FFF2-40B4-BE49-F238E27FC236}">
                <a16:creationId xmlns:a16="http://schemas.microsoft.com/office/drawing/2014/main" id="{B50031A4-F2B8-A5FB-1AE0-85A45F19D637}"/>
              </a:ext>
            </a:extLst>
          </p:cNvPr>
          <p:cNvSpPr/>
          <p:nvPr/>
        </p:nvSpPr>
        <p:spPr>
          <a:xfrm>
            <a:off x="4337465" y="2367418"/>
            <a:ext cx="551145" cy="27168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1DC7926-A4E1-7987-06BF-1960FED3BCCA}"/>
              </a:ext>
            </a:extLst>
          </p:cNvPr>
          <p:cNvSpPr txBox="1"/>
          <p:nvPr/>
        </p:nvSpPr>
        <p:spPr>
          <a:xfrm>
            <a:off x="496865" y="0"/>
            <a:ext cx="111982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dirty="0" err="1"/>
              <a:t>Dreveník</a:t>
            </a:r>
            <a:r>
              <a:rPr lang="cs-CZ" sz="2400" dirty="0"/>
              <a:t> 2:  mimořádně bohaté doklady </a:t>
            </a:r>
            <a:r>
              <a:rPr lang="cs-CZ" sz="2400" dirty="0" err="1"/>
              <a:t>staropleistocenní</a:t>
            </a:r>
            <a:r>
              <a:rPr lang="cs-CZ" sz="2400" dirty="0"/>
              <a:t> fauny</a:t>
            </a:r>
          </a:p>
        </p:txBody>
      </p:sp>
    </p:spTree>
    <p:extLst>
      <p:ext uri="{BB962C8B-B14F-4D97-AF65-F5344CB8AC3E}">
        <p14:creationId xmlns:p14="http://schemas.microsoft.com/office/powerpoint/2010/main" val="82102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kost, lebka, umění&#10;&#10;Obsah generovaný pomocí AI může být nesprávný.">
            <a:extLst>
              <a:ext uri="{FF2B5EF4-FFF2-40B4-BE49-F238E27FC236}">
                <a16:creationId xmlns:a16="http://schemas.microsoft.com/office/drawing/2014/main" id="{9DF44FE2-127E-38D4-5D8E-8B26FC3DA4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478" y="2921619"/>
            <a:ext cx="6110478" cy="4579833"/>
          </a:xfrm>
          <a:prstGeom prst="rect">
            <a:avLst/>
          </a:prstGeom>
        </p:spPr>
      </p:pic>
      <p:pic>
        <p:nvPicPr>
          <p:cNvPr id="17" name="Obrázek 16" descr="Obsah obrázku Zub, tesák, čelist, kost&#10;&#10;Obsah generovaný pomocí AI může být nesprávný.">
            <a:extLst>
              <a:ext uri="{FF2B5EF4-FFF2-40B4-BE49-F238E27FC236}">
                <a16:creationId xmlns:a16="http://schemas.microsoft.com/office/drawing/2014/main" id="{1461EA8C-61B9-8652-C306-F7EF0875A1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21619"/>
            <a:ext cx="6110478" cy="4579833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56BF80D2-6CA1-13BA-A815-2B3A6919267E}"/>
              </a:ext>
            </a:extLst>
          </p:cNvPr>
          <p:cNvSpPr txBox="1"/>
          <p:nvPr/>
        </p:nvSpPr>
        <p:spPr>
          <a:xfrm>
            <a:off x="526093" y="501041"/>
            <a:ext cx="111732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Ve společenstvu drobných savců dominují </a:t>
            </a:r>
            <a:r>
              <a:rPr lang="cs-CZ" b="1" dirty="0"/>
              <a:t>netopýři </a:t>
            </a:r>
            <a:r>
              <a:rPr lang="cs-CZ" dirty="0"/>
              <a:t>(MNI  292, 9 </a:t>
            </a:r>
            <a:r>
              <a:rPr lang="cs-CZ" dirty="0" err="1"/>
              <a:t>spp</a:t>
            </a:r>
            <a:r>
              <a:rPr lang="cs-CZ" dirty="0"/>
              <a:t>., včetně starobylých forem </a:t>
            </a:r>
            <a:r>
              <a:rPr lang="cs-CZ" i="1" dirty="0" err="1"/>
              <a:t>Myotis</a:t>
            </a:r>
            <a:r>
              <a:rPr lang="cs-CZ" i="1" dirty="0"/>
              <a:t> </a:t>
            </a:r>
            <a:r>
              <a:rPr lang="cs-CZ" i="1" dirty="0" err="1"/>
              <a:t>helleri</a:t>
            </a:r>
            <a:r>
              <a:rPr lang="cs-CZ" i="1" dirty="0"/>
              <a:t> </a:t>
            </a:r>
            <a:r>
              <a:rPr lang="cs-CZ" dirty="0"/>
              <a:t>či </a:t>
            </a:r>
            <a:r>
              <a:rPr lang="cs-CZ" i="1" dirty="0" err="1"/>
              <a:t>Myotis</a:t>
            </a:r>
            <a:r>
              <a:rPr lang="cs-CZ" i="1" dirty="0"/>
              <a:t> </a:t>
            </a:r>
            <a:r>
              <a:rPr lang="cs-CZ" i="1" dirty="0" err="1"/>
              <a:t>schaubi</a:t>
            </a:r>
            <a:r>
              <a:rPr lang="cs-CZ" dirty="0"/>
              <a:t>)</a:t>
            </a:r>
          </a:p>
          <a:p>
            <a:pPr algn="r"/>
            <a:r>
              <a:rPr lang="cs-CZ" dirty="0"/>
              <a:t>Pro stratigrafickou analýzu jsou ovšem mnohem významnější </a:t>
            </a:r>
            <a:r>
              <a:rPr lang="cs-CZ" b="1" dirty="0"/>
              <a:t>doklady drobných zemní savců – hmyzožravců a hlodavců.</a:t>
            </a:r>
            <a:r>
              <a:rPr lang="cs-CZ" dirty="0"/>
              <a:t> Obrazová tabule ukazuje </a:t>
            </a:r>
            <a:r>
              <a:rPr lang="cs-CZ" dirty="0" err="1"/>
              <a:t>starokvartérní</a:t>
            </a:r>
            <a:r>
              <a:rPr lang="cs-CZ" dirty="0"/>
              <a:t> formy </a:t>
            </a:r>
            <a:r>
              <a:rPr lang="cs-CZ" i="1" dirty="0" err="1"/>
              <a:t>Beremendia</a:t>
            </a:r>
            <a:r>
              <a:rPr lang="cs-CZ" i="1" dirty="0"/>
              <a:t> </a:t>
            </a:r>
            <a:r>
              <a:rPr lang="cs-CZ" i="1" dirty="0" err="1"/>
              <a:t>fissidens</a:t>
            </a:r>
            <a:r>
              <a:rPr lang="cs-CZ" i="1" dirty="0"/>
              <a:t>, </a:t>
            </a:r>
            <a:r>
              <a:rPr lang="cs-CZ" i="1" dirty="0" err="1"/>
              <a:t>Petenyia</a:t>
            </a:r>
            <a:r>
              <a:rPr lang="cs-CZ" i="1" dirty="0"/>
              <a:t> </a:t>
            </a:r>
            <a:r>
              <a:rPr lang="cs-CZ" i="1" dirty="0" err="1"/>
              <a:t>hungarica</a:t>
            </a:r>
            <a:r>
              <a:rPr lang="cs-CZ" i="1" dirty="0"/>
              <a:t> </a:t>
            </a:r>
            <a:r>
              <a:rPr lang="cs-CZ" dirty="0"/>
              <a:t>či </a:t>
            </a:r>
            <a:r>
              <a:rPr lang="cs-CZ" i="1" dirty="0" err="1"/>
              <a:t>Sorex</a:t>
            </a:r>
            <a:r>
              <a:rPr lang="cs-CZ" i="1" dirty="0"/>
              <a:t> </a:t>
            </a:r>
            <a:r>
              <a:rPr lang="cs-CZ" i="1" dirty="0" err="1"/>
              <a:t>fejfari</a:t>
            </a:r>
            <a:r>
              <a:rPr lang="cs-CZ" dirty="0"/>
              <a:t> vedle bělozubky </a:t>
            </a:r>
            <a:r>
              <a:rPr lang="cs-CZ" i="1" dirty="0" err="1"/>
              <a:t>Crocidura</a:t>
            </a:r>
            <a:r>
              <a:rPr lang="cs-CZ" i="1" dirty="0"/>
              <a:t> </a:t>
            </a:r>
            <a:r>
              <a:rPr lang="cs-CZ" i="1" dirty="0" err="1"/>
              <a:t>leucodon</a:t>
            </a:r>
            <a:r>
              <a:rPr lang="cs-CZ" i="1" dirty="0"/>
              <a:t> </a:t>
            </a:r>
            <a:r>
              <a:rPr lang="cs-CZ" dirty="0"/>
              <a:t>– nejstarší výskyt tohoto druhu, ve fosilním záznamu obecně velmi vzácného. Z hlodavců jsou zde zobrazeni křečci (</a:t>
            </a:r>
            <a:r>
              <a:rPr lang="cs-CZ" i="1" dirty="0" err="1"/>
              <a:t>Alocricetus</a:t>
            </a:r>
            <a:r>
              <a:rPr lang="cs-CZ" i="1" dirty="0"/>
              <a:t> </a:t>
            </a:r>
            <a:r>
              <a:rPr lang="cs-CZ" i="1" dirty="0" err="1"/>
              <a:t>bursae</a:t>
            </a:r>
            <a:r>
              <a:rPr lang="cs-CZ" i="1" dirty="0"/>
              <a:t>, </a:t>
            </a:r>
            <a:r>
              <a:rPr lang="cs-CZ" i="1" dirty="0" err="1"/>
              <a:t>Cricetus</a:t>
            </a:r>
            <a:r>
              <a:rPr lang="cs-CZ" i="1" dirty="0"/>
              <a:t> c. </a:t>
            </a:r>
            <a:r>
              <a:rPr lang="cs-CZ" i="1" dirty="0" err="1"/>
              <a:t>runtonensis</a:t>
            </a:r>
            <a:r>
              <a:rPr lang="cs-CZ" dirty="0"/>
              <a:t>), myšice a vzácné doklady formy </a:t>
            </a:r>
            <a:r>
              <a:rPr lang="cs-CZ" i="1" dirty="0" err="1"/>
              <a:t>Sicista</a:t>
            </a:r>
            <a:r>
              <a:rPr lang="cs-CZ" i="1" dirty="0"/>
              <a:t> </a:t>
            </a:r>
            <a:r>
              <a:rPr lang="cs-CZ" i="1" dirty="0" err="1"/>
              <a:t>praeloriger</a:t>
            </a:r>
            <a:r>
              <a:rPr lang="cs-CZ" dirty="0"/>
              <a:t>. </a:t>
            </a:r>
          </a:p>
        </p:txBody>
      </p:sp>
      <p:cxnSp>
        <p:nvCxnSpPr>
          <p:cNvPr id="20" name="Přímá spojovací šipka 19">
            <a:extLst>
              <a:ext uri="{FF2B5EF4-FFF2-40B4-BE49-F238E27FC236}">
                <a16:creationId xmlns:a16="http://schemas.microsoft.com/office/drawing/2014/main" id="{D5766E01-1654-9A96-EBCB-8C5CC4CFDF84}"/>
              </a:ext>
            </a:extLst>
          </p:cNvPr>
          <p:cNvCxnSpPr>
            <a:cxnSpLocks/>
          </p:cNvCxnSpPr>
          <p:nvPr/>
        </p:nvCxnSpPr>
        <p:spPr>
          <a:xfrm>
            <a:off x="626301" y="1189973"/>
            <a:ext cx="1426856" cy="1916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Skupina 29">
            <a:extLst>
              <a:ext uri="{FF2B5EF4-FFF2-40B4-BE49-F238E27FC236}">
                <a16:creationId xmlns:a16="http://schemas.microsoft.com/office/drawing/2014/main" id="{496FBC23-C837-E0F5-61B7-A68F86EB064F}"/>
              </a:ext>
            </a:extLst>
          </p:cNvPr>
          <p:cNvGrpSpPr/>
          <p:nvPr/>
        </p:nvGrpSpPr>
        <p:grpSpPr>
          <a:xfrm>
            <a:off x="4502551" y="1603331"/>
            <a:ext cx="6896135" cy="4753628"/>
            <a:chOff x="4502551" y="1603331"/>
            <a:chExt cx="6896135" cy="4753628"/>
          </a:xfrm>
        </p:grpSpPr>
        <p:cxnSp>
          <p:nvCxnSpPr>
            <p:cNvPr id="23" name="Přímá spojovací šipka 22">
              <a:extLst>
                <a:ext uri="{FF2B5EF4-FFF2-40B4-BE49-F238E27FC236}">
                  <a16:creationId xmlns:a16="http://schemas.microsoft.com/office/drawing/2014/main" id="{A1D56F04-1F02-51D5-52B2-DC4392DE40E9}"/>
                </a:ext>
              </a:extLst>
            </p:cNvPr>
            <p:cNvCxnSpPr/>
            <p:nvPr/>
          </p:nvCxnSpPr>
          <p:spPr>
            <a:xfrm>
              <a:off x="7127310" y="1603332"/>
              <a:ext cx="300624" cy="1665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Přímá spojovací šipka 23">
              <a:extLst>
                <a:ext uri="{FF2B5EF4-FFF2-40B4-BE49-F238E27FC236}">
                  <a16:creationId xmlns:a16="http://schemas.microsoft.com/office/drawing/2014/main" id="{8D86641C-6FB0-9361-13FB-4C17ABE71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4766" y="1699385"/>
              <a:ext cx="2953920" cy="331102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ovací šipka 24">
              <a:extLst>
                <a:ext uri="{FF2B5EF4-FFF2-40B4-BE49-F238E27FC236}">
                  <a16:creationId xmlns:a16="http://schemas.microsoft.com/office/drawing/2014/main" id="{67FAF8CB-CC8E-D1B5-4BA5-97E348C0F1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4766" y="1603331"/>
              <a:ext cx="744120" cy="237994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Přímá spojovací šipka 27">
              <a:extLst>
                <a:ext uri="{FF2B5EF4-FFF2-40B4-BE49-F238E27FC236}">
                  <a16:creationId xmlns:a16="http://schemas.microsoft.com/office/drawing/2014/main" id="{7A103AF7-A87A-4074-FAEF-1BFE4066FEFB}"/>
                </a:ext>
              </a:extLst>
            </p:cNvPr>
            <p:cNvCxnSpPr>
              <a:cxnSpLocks/>
            </p:cNvCxnSpPr>
            <p:nvPr/>
          </p:nvCxnSpPr>
          <p:spPr>
            <a:xfrm>
              <a:off x="4502551" y="1960323"/>
              <a:ext cx="4177986" cy="43966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71331328-4C6D-E288-A316-C1814D3B6719}"/>
              </a:ext>
            </a:extLst>
          </p:cNvPr>
          <p:cNvGrpSpPr/>
          <p:nvPr/>
        </p:nvGrpSpPr>
        <p:grpSpPr>
          <a:xfrm>
            <a:off x="6591544" y="2204581"/>
            <a:ext cx="4255995" cy="3933172"/>
            <a:chOff x="6591544" y="2204581"/>
            <a:chExt cx="4255995" cy="3933172"/>
          </a:xfrm>
        </p:grpSpPr>
        <p:cxnSp>
          <p:nvCxnSpPr>
            <p:cNvPr id="31" name="Přímá spojovací šipka 30">
              <a:extLst>
                <a:ext uri="{FF2B5EF4-FFF2-40B4-BE49-F238E27FC236}">
                  <a16:creationId xmlns:a16="http://schemas.microsoft.com/office/drawing/2014/main" id="{7B7D3EC1-8AA4-FB6E-E822-2262980D033B}"/>
                </a:ext>
              </a:extLst>
            </p:cNvPr>
            <p:cNvCxnSpPr>
              <a:cxnSpLocks/>
            </p:cNvCxnSpPr>
            <p:nvPr/>
          </p:nvCxnSpPr>
          <p:spPr>
            <a:xfrm>
              <a:off x="6591544" y="2223370"/>
              <a:ext cx="4021485" cy="391438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římá spojovací šipka 32">
              <a:extLst>
                <a:ext uri="{FF2B5EF4-FFF2-40B4-BE49-F238E27FC236}">
                  <a16:creationId xmlns:a16="http://schemas.microsoft.com/office/drawing/2014/main" id="{ED10C843-54A1-556B-7D11-AAFC940DCF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10802" y="2494788"/>
              <a:ext cx="736737" cy="225257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Přímá spojovací šipka 33">
              <a:extLst>
                <a:ext uri="{FF2B5EF4-FFF2-40B4-BE49-F238E27FC236}">
                  <a16:creationId xmlns:a16="http://schemas.microsoft.com/office/drawing/2014/main" id="{BFA141AF-66F1-FC6B-A4F2-FB5700412EB4}"/>
                </a:ext>
              </a:extLst>
            </p:cNvPr>
            <p:cNvCxnSpPr>
              <a:cxnSpLocks/>
            </p:cNvCxnSpPr>
            <p:nvPr/>
          </p:nvCxnSpPr>
          <p:spPr>
            <a:xfrm>
              <a:off x="8021809" y="2204581"/>
              <a:ext cx="1385238" cy="36567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264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rentgenový snímek&#10;&#10;Obsah generovaný pomocí AI může být nesprávný.">
            <a:extLst>
              <a:ext uri="{FF2B5EF4-FFF2-40B4-BE49-F238E27FC236}">
                <a16:creationId xmlns:a16="http://schemas.microsoft.com/office/drawing/2014/main" id="{52CE492A-0645-EEE0-E3E7-1C41342805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84187"/>
            <a:ext cx="6096000" cy="4568982"/>
          </a:xfrm>
          <a:prstGeom prst="rect">
            <a:avLst/>
          </a:prstGeom>
        </p:spPr>
      </p:pic>
      <p:pic>
        <p:nvPicPr>
          <p:cNvPr id="5" name="Obrázek 4" descr="Obsah obrázku snímek obrazovky, rentgenový snímek&#10;&#10;Obsah generovaný pomocí AI může být nesprávný.">
            <a:extLst>
              <a:ext uri="{FF2B5EF4-FFF2-40B4-BE49-F238E27FC236}">
                <a16:creationId xmlns:a16="http://schemas.microsoft.com/office/drawing/2014/main" id="{9AB7B994-A87D-A204-BA2A-91E0DE9CC8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182" y="2784187"/>
            <a:ext cx="6232432" cy="4671238"/>
          </a:xfrm>
          <a:prstGeom prst="rect">
            <a:avLst/>
          </a:prstGeom>
        </p:spPr>
      </p:pic>
      <p:sp>
        <p:nvSpPr>
          <p:cNvPr id="7" name="Rámeček 6">
            <a:extLst>
              <a:ext uri="{FF2B5EF4-FFF2-40B4-BE49-F238E27FC236}">
                <a16:creationId xmlns:a16="http://schemas.microsoft.com/office/drawing/2014/main" id="{1D7F8164-73D9-2673-5676-3A9FD5507430}"/>
              </a:ext>
            </a:extLst>
          </p:cNvPr>
          <p:cNvSpPr/>
          <p:nvPr/>
        </p:nvSpPr>
        <p:spPr>
          <a:xfrm>
            <a:off x="9068398" y="4360127"/>
            <a:ext cx="3123602" cy="2397512"/>
          </a:xfrm>
          <a:prstGeom prst="frame">
            <a:avLst>
              <a:gd name="adj1" fmla="val 5320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6EF684E-10BD-545A-2AEE-A7A7D5CC5FB1}"/>
              </a:ext>
            </a:extLst>
          </p:cNvPr>
          <p:cNvSpPr txBox="1"/>
          <p:nvPr/>
        </p:nvSpPr>
        <p:spPr>
          <a:xfrm>
            <a:off x="300625" y="350729"/>
            <a:ext cx="11536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Hlavní složkou společenstva jsou ovšem (jako v jiných kvartérních či pliocenních lokalitách) hraboši (</a:t>
            </a:r>
            <a:r>
              <a:rPr lang="cs-CZ" dirty="0" err="1"/>
              <a:t>Arvicolinae</a:t>
            </a:r>
            <a:r>
              <a:rPr lang="cs-CZ" dirty="0"/>
              <a:t>).  V druhovém spektru lokality </a:t>
            </a:r>
            <a:r>
              <a:rPr lang="cs-CZ" dirty="0" err="1"/>
              <a:t>Dreveník</a:t>
            </a:r>
            <a:r>
              <a:rPr lang="cs-CZ" dirty="0"/>
              <a:t> 2 dominují </a:t>
            </a:r>
            <a:r>
              <a:rPr lang="cs-CZ" b="1" dirty="0" err="1"/>
              <a:t>kořenozubé</a:t>
            </a:r>
            <a:r>
              <a:rPr lang="cs-CZ" b="1" dirty="0"/>
              <a:t> formy </a:t>
            </a:r>
            <a:r>
              <a:rPr lang="cs-CZ" dirty="0"/>
              <a:t>– </a:t>
            </a:r>
            <a:r>
              <a:rPr lang="cs-CZ" i="1" dirty="0" err="1"/>
              <a:t>Pliomys</a:t>
            </a:r>
            <a:r>
              <a:rPr lang="cs-CZ" dirty="0"/>
              <a:t> </a:t>
            </a:r>
            <a:r>
              <a:rPr lang="cs-CZ" dirty="0" err="1"/>
              <a:t>spp</a:t>
            </a:r>
            <a:r>
              <a:rPr lang="cs-CZ" dirty="0"/>
              <a:t>., </a:t>
            </a:r>
            <a:r>
              <a:rPr lang="cs-CZ" i="1" dirty="0" err="1"/>
              <a:t>Mimomys</a:t>
            </a:r>
            <a:r>
              <a:rPr lang="cs-CZ" dirty="0"/>
              <a:t> </a:t>
            </a:r>
            <a:r>
              <a:rPr lang="cs-CZ" dirty="0" err="1"/>
              <a:t>spp</a:t>
            </a:r>
            <a:r>
              <a:rPr lang="cs-CZ" dirty="0"/>
              <a:t>. </a:t>
            </a:r>
            <a:r>
              <a:rPr lang="cs-CZ" i="1" dirty="0" err="1"/>
              <a:t>Pitymimomys</a:t>
            </a:r>
            <a:r>
              <a:rPr lang="cs-CZ" dirty="0"/>
              <a:t>, </a:t>
            </a:r>
            <a:r>
              <a:rPr lang="cs-CZ" i="1" dirty="0" err="1"/>
              <a:t>Borsodia</a:t>
            </a:r>
            <a:r>
              <a:rPr lang="cs-CZ" i="1" dirty="0"/>
              <a:t>, </a:t>
            </a:r>
            <a:r>
              <a:rPr lang="cs-CZ" i="1" dirty="0" err="1"/>
              <a:t>Clethrionomys</a:t>
            </a:r>
            <a:r>
              <a:rPr lang="cs-CZ" i="1" dirty="0"/>
              <a:t> -</a:t>
            </a:r>
            <a:r>
              <a:rPr lang="cs-CZ" dirty="0"/>
              <a:t> typická charakteristika fauny nejstarších čtvrtohor a staršího </a:t>
            </a:r>
            <a:r>
              <a:rPr lang="cs-CZ" dirty="0" err="1"/>
              <a:t>biharia</a:t>
            </a:r>
            <a:r>
              <a:rPr lang="cs-CZ" dirty="0"/>
              <a:t>. Kuriositou je zde vzácný druh </a:t>
            </a:r>
            <a:r>
              <a:rPr lang="cs-CZ" i="1" dirty="0" err="1"/>
              <a:t>Pliomys</a:t>
            </a:r>
            <a:r>
              <a:rPr lang="cs-CZ" i="1" dirty="0"/>
              <a:t> </a:t>
            </a:r>
            <a:r>
              <a:rPr lang="cs-CZ" i="1" dirty="0" err="1"/>
              <a:t>coronensis</a:t>
            </a:r>
            <a:r>
              <a:rPr lang="cs-CZ" i="1" dirty="0"/>
              <a:t> </a:t>
            </a:r>
            <a:r>
              <a:rPr lang="cs-CZ" dirty="0"/>
              <a:t>s nečekaně odvozenou morfologií stoliček.</a:t>
            </a: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04ED4373-9E98-7C9F-81AB-C1D34DD04B85}"/>
              </a:ext>
            </a:extLst>
          </p:cNvPr>
          <p:cNvGrpSpPr/>
          <p:nvPr/>
        </p:nvGrpSpPr>
        <p:grpSpPr>
          <a:xfrm>
            <a:off x="1035600" y="2681931"/>
            <a:ext cx="8864368" cy="3296646"/>
            <a:chOff x="1035600" y="2681931"/>
            <a:chExt cx="8864368" cy="3296646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A24AB5ED-5932-E9C0-AD09-BDDAE02F0136}"/>
                </a:ext>
              </a:extLst>
            </p:cNvPr>
            <p:cNvSpPr txBox="1"/>
            <p:nvPr/>
          </p:nvSpPr>
          <p:spPr>
            <a:xfrm>
              <a:off x="1039660" y="2784187"/>
              <a:ext cx="2217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Pliomys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  <a:r>
                <a:rPr lang="cs-CZ" sz="1200" i="1" dirty="0" err="1">
                  <a:solidFill>
                    <a:schemeClr val="bg1"/>
                  </a:solidFill>
                </a:rPr>
                <a:t>episcopalis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C5667EBA-B6FA-834D-901E-7C2631A78211}"/>
                </a:ext>
              </a:extLst>
            </p:cNvPr>
            <p:cNvSpPr txBox="1"/>
            <p:nvPr/>
          </p:nvSpPr>
          <p:spPr>
            <a:xfrm>
              <a:off x="1140323" y="5701578"/>
              <a:ext cx="2217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Clethrionomys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  <a:r>
                <a:rPr lang="cs-CZ" sz="1200" i="1" dirty="0" err="1">
                  <a:solidFill>
                    <a:schemeClr val="bg1"/>
                  </a:solidFill>
                </a:rPr>
                <a:t>acrorhiza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7E4F5877-611D-5A8F-AA94-9562719B3C52}"/>
                </a:ext>
              </a:extLst>
            </p:cNvPr>
            <p:cNvSpPr txBox="1"/>
            <p:nvPr/>
          </p:nvSpPr>
          <p:spPr>
            <a:xfrm>
              <a:off x="1035600" y="4821792"/>
              <a:ext cx="2217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Clethrionomys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  <a:r>
                <a:rPr lang="cs-CZ" sz="1200" i="1" dirty="0" err="1">
                  <a:solidFill>
                    <a:schemeClr val="bg1"/>
                  </a:solidFill>
                </a:rPr>
                <a:t>cf</a:t>
              </a:r>
              <a:r>
                <a:rPr lang="cs-CZ" sz="1200" i="1" dirty="0">
                  <a:solidFill>
                    <a:schemeClr val="bg1"/>
                  </a:solidFill>
                </a:rPr>
                <a:t>. </a:t>
              </a:r>
              <a:r>
                <a:rPr lang="cs-CZ" sz="1200" i="1" dirty="0" err="1">
                  <a:solidFill>
                    <a:schemeClr val="bg1"/>
                  </a:solidFill>
                </a:rPr>
                <a:t>glareolus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E0739CF1-63DB-46BC-D63F-4772B06447FF}"/>
                </a:ext>
              </a:extLst>
            </p:cNvPr>
            <p:cNvSpPr txBox="1"/>
            <p:nvPr/>
          </p:nvSpPr>
          <p:spPr>
            <a:xfrm>
              <a:off x="7682861" y="2804599"/>
              <a:ext cx="2217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Borsodia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  <a:r>
                <a:rPr lang="cs-CZ" sz="1200" i="1" dirty="0" err="1">
                  <a:solidFill>
                    <a:schemeClr val="bg1"/>
                  </a:solidFill>
                </a:rPr>
                <a:t>hungarica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616BC021-C804-ED8C-9A19-0B3BB26703CF}"/>
                </a:ext>
              </a:extLst>
            </p:cNvPr>
            <p:cNvSpPr txBox="1"/>
            <p:nvPr/>
          </p:nvSpPr>
          <p:spPr>
            <a:xfrm>
              <a:off x="1661786" y="4360127"/>
              <a:ext cx="2217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Pliomys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  <a:r>
                <a:rPr lang="cs-CZ" sz="1200" i="1" dirty="0" err="1">
                  <a:solidFill>
                    <a:schemeClr val="bg1"/>
                  </a:solidFill>
                </a:rPr>
                <a:t>hollitzeri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8221BFB8-F17C-7175-BCF0-A51F569D4BC7}"/>
                </a:ext>
              </a:extLst>
            </p:cNvPr>
            <p:cNvSpPr txBox="1"/>
            <p:nvPr/>
          </p:nvSpPr>
          <p:spPr>
            <a:xfrm>
              <a:off x="7682861" y="5119806"/>
              <a:ext cx="22171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Mimomys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cs-CZ" sz="1200" i="1" dirty="0" err="1">
                  <a:solidFill>
                    <a:schemeClr val="bg1"/>
                  </a:solidFill>
                </a:rPr>
                <a:t>osztramosensis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A528D1B6-53ED-7D21-1169-5CBCC80B8251}"/>
                </a:ext>
              </a:extLst>
            </p:cNvPr>
            <p:cNvSpPr txBox="1"/>
            <p:nvPr/>
          </p:nvSpPr>
          <p:spPr>
            <a:xfrm>
              <a:off x="6871913" y="4054234"/>
              <a:ext cx="22171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Mimomys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cs-CZ" sz="1200" i="1" dirty="0" err="1">
                  <a:solidFill>
                    <a:schemeClr val="bg1"/>
                  </a:solidFill>
                </a:rPr>
                <a:t>pusillus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0E1AC517-A843-6BBD-5C8B-3B7A018B94D4}"/>
                </a:ext>
              </a:extLst>
            </p:cNvPr>
            <p:cNvSpPr txBox="1"/>
            <p:nvPr/>
          </p:nvSpPr>
          <p:spPr>
            <a:xfrm>
              <a:off x="4067715" y="5328050"/>
              <a:ext cx="22171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Pliomys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cs-CZ" sz="1200" i="1" dirty="0" err="1">
                  <a:solidFill>
                    <a:schemeClr val="bg1"/>
                  </a:solidFill>
                </a:rPr>
                <a:t>coronensis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7AB4A55A-99DD-5B04-4A48-8F442178F27A}"/>
                </a:ext>
              </a:extLst>
            </p:cNvPr>
            <p:cNvSpPr txBox="1"/>
            <p:nvPr/>
          </p:nvSpPr>
          <p:spPr>
            <a:xfrm>
              <a:off x="6094142" y="2681931"/>
              <a:ext cx="19533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Pitymimomys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cs-CZ" sz="1200" i="1" dirty="0" err="1">
                  <a:solidFill>
                    <a:schemeClr val="bg1"/>
                  </a:solidFill>
                </a:rPr>
                <a:t>pitymyoides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6899DA4-EEAA-46C6-ECC4-080A91D6D837}"/>
              </a:ext>
            </a:extLst>
          </p:cNvPr>
          <p:cNvSpPr txBox="1"/>
          <p:nvPr/>
        </p:nvSpPr>
        <p:spPr>
          <a:xfrm>
            <a:off x="300624" y="1477918"/>
            <a:ext cx="11536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Přítomny jsou zde ovšem archaické formy zastupující moderní linie hrabošů s neukončeným růstem stoliček – </a:t>
            </a:r>
            <a:r>
              <a:rPr lang="cs-CZ" b="1" dirty="0" err="1"/>
              <a:t>bezkořenozubé</a:t>
            </a:r>
            <a:r>
              <a:rPr lang="cs-CZ" b="1" dirty="0"/>
              <a:t> linie</a:t>
            </a:r>
            <a:r>
              <a:rPr lang="cs-CZ" dirty="0"/>
              <a:t> – rody </a:t>
            </a:r>
            <a:r>
              <a:rPr lang="cs-CZ" i="1" dirty="0" err="1"/>
              <a:t>Lemmus</a:t>
            </a:r>
            <a:r>
              <a:rPr lang="cs-CZ" i="1" dirty="0"/>
              <a:t>, </a:t>
            </a:r>
            <a:r>
              <a:rPr lang="cs-CZ" i="1" dirty="0" err="1"/>
              <a:t>Lagurus</a:t>
            </a:r>
            <a:r>
              <a:rPr lang="cs-CZ" i="1" dirty="0"/>
              <a:t> </a:t>
            </a:r>
            <a:r>
              <a:rPr lang="cs-CZ" dirty="0"/>
              <a:t>a zejména pak </a:t>
            </a:r>
            <a:r>
              <a:rPr lang="cs-CZ" b="1" i="1" dirty="0" err="1">
                <a:solidFill>
                  <a:srgbClr val="C00000"/>
                </a:solidFill>
              </a:rPr>
              <a:t>Microtus</a:t>
            </a:r>
            <a:r>
              <a:rPr lang="cs-CZ" b="1" i="1" dirty="0">
                <a:solidFill>
                  <a:srgbClr val="C00000"/>
                </a:solidFill>
              </a:rPr>
              <a:t>, </a:t>
            </a:r>
            <a:r>
              <a:rPr lang="cs-CZ" dirty="0"/>
              <a:t>jehož první výskyt vymezuje přelom epoch </a:t>
            </a:r>
            <a:r>
              <a:rPr lang="cs-CZ" dirty="0" err="1"/>
              <a:t>Villányia</a:t>
            </a:r>
            <a:r>
              <a:rPr lang="cs-CZ" dirty="0"/>
              <a:t> a </a:t>
            </a:r>
            <a:r>
              <a:rPr lang="cs-CZ" dirty="0" err="1"/>
              <a:t>Biharia</a:t>
            </a:r>
            <a:r>
              <a:rPr lang="cs-CZ" dirty="0"/>
              <a:t> (MN17/Q1) s následná explosivní radiace činí tuto linii nejhojnější skupinu savců severní polokoule.  </a:t>
            </a:r>
          </a:p>
        </p:txBody>
      </p: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07EA6C36-41FB-B760-EDD2-DF1AAA6AB06A}"/>
              </a:ext>
            </a:extLst>
          </p:cNvPr>
          <p:cNvGrpSpPr/>
          <p:nvPr/>
        </p:nvGrpSpPr>
        <p:grpSpPr>
          <a:xfrm>
            <a:off x="83506" y="2845640"/>
            <a:ext cx="12050501" cy="1832527"/>
            <a:chOff x="83506" y="2845640"/>
            <a:chExt cx="12050501" cy="1832527"/>
          </a:xfrm>
        </p:grpSpPr>
        <p:sp>
          <p:nvSpPr>
            <p:cNvPr id="25" name="TextovéPole 24">
              <a:extLst>
                <a:ext uri="{FF2B5EF4-FFF2-40B4-BE49-F238E27FC236}">
                  <a16:creationId xmlns:a16="http://schemas.microsoft.com/office/drawing/2014/main" id="{5DC59F6F-600E-C16D-C88C-DAC387BF7E94}"/>
                </a:ext>
              </a:extLst>
            </p:cNvPr>
            <p:cNvSpPr txBox="1"/>
            <p:nvPr/>
          </p:nvSpPr>
          <p:spPr>
            <a:xfrm>
              <a:off x="83506" y="3588289"/>
              <a:ext cx="22171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Lemmus</a:t>
              </a:r>
              <a:endParaRPr lang="cs-CZ" sz="1200" i="1" dirty="0">
                <a:solidFill>
                  <a:schemeClr val="bg1"/>
                </a:solidFill>
              </a:endParaRPr>
            </a:p>
            <a:p>
              <a:r>
                <a:rPr lang="cs-CZ" sz="1200" i="1" dirty="0" err="1">
                  <a:solidFill>
                    <a:schemeClr val="bg1"/>
                  </a:solidFill>
                </a:rPr>
                <a:t>kowalskii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110D5A21-3680-D182-F4E2-A7D91B135B0A}"/>
                </a:ext>
              </a:extLst>
            </p:cNvPr>
            <p:cNvSpPr txBox="1"/>
            <p:nvPr/>
          </p:nvSpPr>
          <p:spPr>
            <a:xfrm>
              <a:off x="9916900" y="2845640"/>
              <a:ext cx="2217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i="1" dirty="0" err="1">
                  <a:solidFill>
                    <a:schemeClr val="bg1"/>
                  </a:solidFill>
                </a:rPr>
                <a:t>Lagurus</a:t>
              </a:r>
              <a:r>
                <a:rPr lang="cs-CZ" sz="1200" i="1" dirty="0">
                  <a:solidFill>
                    <a:schemeClr val="bg1"/>
                  </a:solidFill>
                </a:rPr>
                <a:t> </a:t>
              </a:r>
              <a:r>
                <a:rPr lang="cs-CZ" sz="1200" i="1" dirty="0" err="1">
                  <a:solidFill>
                    <a:schemeClr val="bg1"/>
                  </a:solidFill>
                </a:rPr>
                <a:t>arankae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223460CB-3A65-74DE-3BE6-E5113236C239}"/>
                </a:ext>
              </a:extLst>
            </p:cNvPr>
            <p:cNvSpPr txBox="1"/>
            <p:nvPr/>
          </p:nvSpPr>
          <p:spPr>
            <a:xfrm>
              <a:off x="9089021" y="4401168"/>
              <a:ext cx="2959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i="1" dirty="0" err="1">
                  <a:solidFill>
                    <a:schemeClr val="bg1"/>
                  </a:solidFill>
                </a:rPr>
                <a:t>Microtus</a:t>
              </a:r>
              <a:endParaRPr lang="cs-CZ" sz="12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95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ACC866-69A3-0463-A0E0-B959962E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Obsah obrázku snímek obrazovky, rentgenový snímek, černobílý, černobílá&#10;&#10;Obsah generovaný pomocí AI může být nesprávný.">
            <a:extLst>
              <a:ext uri="{FF2B5EF4-FFF2-40B4-BE49-F238E27FC236}">
                <a16:creationId xmlns:a16="http://schemas.microsoft.com/office/drawing/2014/main" id="{541D69C7-CBFE-6497-B0D7-84E7AA6FB9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1726"/>
            <a:ext cx="6806923" cy="510182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2ECE0AF-20AA-D06B-3328-4D73C7C961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5308" y="0"/>
            <a:ext cx="5131311" cy="364454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41DB156-C47F-C1C2-8462-6CE67B2892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500" y="3810000"/>
            <a:ext cx="5524500" cy="3048000"/>
          </a:xfrm>
          <a:prstGeom prst="rect">
            <a:avLst/>
          </a:prstGeom>
        </p:spPr>
      </p:pic>
      <p:sp>
        <p:nvSpPr>
          <p:cNvPr id="7" name="Obousměrná vodorovná šipka 6">
            <a:extLst>
              <a:ext uri="{FF2B5EF4-FFF2-40B4-BE49-F238E27FC236}">
                <a16:creationId xmlns:a16="http://schemas.microsoft.com/office/drawing/2014/main" id="{36C4ABF9-A716-C955-349D-EE61E5112260}"/>
              </a:ext>
            </a:extLst>
          </p:cNvPr>
          <p:cNvSpPr/>
          <p:nvPr/>
        </p:nvSpPr>
        <p:spPr>
          <a:xfrm>
            <a:off x="8968637" y="81726"/>
            <a:ext cx="1628382" cy="484632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i="1" dirty="0" err="1"/>
              <a:t>Microtus</a:t>
            </a:r>
            <a:endParaRPr lang="cs-CZ" sz="1600" i="1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0A09F73-C5BF-7A73-50BF-ADD78CF3B710}"/>
              </a:ext>
            </a:extLst>
          </p:cNvPr>
          <p:cNvSpPr txBox="1"/>
          <p:nvPr/>
        </p:nvSpPr>
        <p:spPr>
          <a:xfrm>
            <a:off x="6654185" y="3693821"/>
            <a:ext cx="5524499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fenotypové posuny </a:t>
            </a:r>
            <a:r>
              <a:rPr lang="cs-CZ" sz="1400" i="1" dirty="0" err="1"/>
              <a:t>Microtus</a:t>
            </a:r>
            <a:r>
              <a:rPr lang="cs-CZ" sz="1400" dirty="0"/>
              <a:t> během Q1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0FC1464-6B3B-DBDD-B5A5-50318E3CA798}"/>
              </a:ext>
            </a:extLst>
          </p:cNvPr>
          <p:cNvSpPr txBox="1"/>
          <p:nvPr/>
        </p:nvSpPr>
        <p:spPr>
          <a:xfrm>
            <a:off x="288100" y="4744949"/>
            <a:ext cx="5699342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dirty="0"/>
              <a:t>Detailní analýza variability dokladů rodu </a:t>
            </a:r>
            <a:r>
              <a:rPr lang="cs-CZ" i="1" dirty="0" err="1"/>
              <a:t>Microtus</a:t>
            </a:r>
            <a:r>
              <a:rPr lang="cs-CZ" dirty="0"/>
              <a:t> z </a:t>
            </a:r>
            <a:r>
              <a:rPr lang="cs-CZ" dirty="0" err="1"/>
              <a:t>Dreveníku</a:t>
            </a:r>
            <a:r>
              <a:rPr lang="cs-CZ" dirty="0"/>
              <a:t> 2 ukazuje mimořádně široké spektrum </a:t>
            </a:r>
            <a:r>
              <a:rPr lang="cs-CZ" dirty="0" err="1"/>
              <a:t>morfotypů</a:t>
            </a:r>
            <a:r>
              <a:rPr lang="cs-CZ" dirty="0"/>
              <a:t>, včetně jedinců připomínajících odvozené moderní druhy. Jde o extrémní rozvolnění fenotypové proměnlivosti zjevně předznamenávající počátek fylogenetické radiace rodu- </a:t>
            </a:r>
            <a:r>
              <a:rPr lang="cs-CZ" dirty="0" err="1"/>
              <a:t>srv</a:t>
            </a:r>
            <a:r>
              <a:rPr lang="cs-CZ" dirty="0"/>
              <a:t>. stadium </a:t>
            </a:r>
            <a:r>
              <a:rPr lang="cs-CZ" dirty="0" err="1"/>
              <a:t>Včeláre</a:t>
            </a:r>
            <a:r>
              <a:rPr lang="cs-CZ" dirty="0"/>
              <a:t> 4A/7</a:t>
            </a:r>
          </a:p>
        </p:txBody>
      </p:sp>
      <p:cxnSp>
        <p:nvCxnSpPr>
          <p:cNvPr id="12" name="Přímá spojovací šipka 11">
            <a:extLst>
              <a:ext uri="{FF2B5EF4-FFF2-40B4-BE49-F238E27FC236}">
                <a16:creationId xmlns:a16="http://schemas.microsoft.com/office/drawing/2014/main" id="{1181548A-F449-4601-D29E-207BD965EA7F}"/>
              </a:ext>
            </a:extLst>
          </p:cNvPr>
          <p:cNvCxnSpPr>
            <a:cxnSpLocks/>
          </p:cNvCxnSpPr>
          <p:nvPr/>
        </p:nvCxnSpPr>
        <p:spPr>
          <a:xfrm flipV="1">
            <a:off x="5987442" y="5183548"/>
            <a:ext cx="2154476" cy="11703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422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diagram, snímek obrazovky, Paralelní&#10;&#10;Obsah generovaný pomocí AI může být nesprávný.">
            <a:extLst>
              <a:ext uri="{FF2B5EF4-FFF2-40B4-BE49-F238E27FC236}">
                <a16:creationId xmlns:a16="http://schemas.microsoft.com/office/drawing/2014/main" id="{B17E66BD-BEB3-120A-16D7-458A62C3B6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169" y="1378065"/>
            <a:ext cx="8228831" cy="495095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CD9A333-2990-2A9B-9438-B4FE99DA5FFE}"/>
              </a:ext>
            </a:extLst>
          </p:cNvPr>
          <p:cNvSpPr txBox="1"/>
          <p:nvPr/>
        </p:nvSpPr>
        <p:spPr>
          <a:xfrm>
            <a:off x="200417" y="1070288"/>
            <a:ext cx="3474654" cy="507831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dirty="0"/>
              <a:t>Srovnání struktury fauny a variačních charakteristik jednotlivých linií /zejm. rodu </a:t>
            </a:r>
            <a:r>
              <a:rPr lang="cs-CZ" i="1" dirty="0" err="1"/>
              <a:t>Microtus</a:t>
            </a:r>
            <a:r>
              <a:rPr lang="cs-CZ" dirty="0"/>
              <a:t>) s poměry v evropských nalezištích bihárské fauny (Q1+Q2) přineslo jednak *upřesnění stratigrafické posice našeho naleziště, současně ovšem i *výrazné zpřesnění statigrafických signatur jiných evropských lokalit. Ukázali jsme, že *evropské doklady z přelomového úseku </a:t>
            </a:r>
            <a:r>
              <a:rPr lang="cs-CZ" dirty="0">
                <a:highlight>
                  <a:srgbClr val="FF0000"/>
                </a:highlight>
              </a:rPr>
              <a:t>Q1/Q2 </a:t>
            </a:r>
            <a:r>
              <a:rPr lang="cs-CZ" dirty="0"/>
              <a:t>vykazují, přes velmi výrazné regionální odlišnosti ,řadu shodných charakteristik, i to, že </a:t>
            </a:r>
          </a:p>
          <a:p>
            <a:r>
              <a:rPr lang="cs-CZ" dirty="0"/>
              <a:t>*z hlediska vývoje evropské fauny šlo o úsek mimořádně  významný.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65BE064-8563-2327-4443-EFBF262F91CA}"/>
              </a:ext>
            </a:extLst>
          </p:cNvPr>
          <p:cNvSpPr txBox="1"/>
          <p:nvPr/>
        </p:nvSpPr>
        <p:spPr>
          <a:xfrm>
            <a:off x="4196817" y="1070288"/>
            <a:ext cx="7707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stratigrafie				     lokality		klíčové fosilie</a:t>
            </a:r>
          </a:p>
        </p:txBody>
      </p:sp>
    </p:spTree>
    <p:extLst>
      <p:ext uri="{BB962C8B-B14F-4D97-AF65-F5344CB8AC3E}">
        <p14:creationId xmlns:p14="http://schemas.microsoft.com/office/powerpoint/2010/main" val="539732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SCN0744">
            <a:extLst>
              <a:ext uri="{FF2B5EF4-FFF2-40B4-BE49-F238E27FC236}">
                <a16:creationId xmlns:a16="http://schemas.microsoft.com/office/drawing/2014/main" id="{67FAF10C-29A8-8E07-EF08-CB9E60F35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42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955" y="-1726893"/>
            <a:ext cx="12281913" cy="949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 descr="Obsah obrázku text, papír, Publikace, dopis&#10;&#10;Obsah generovaný pomocí AI může být nesprávný.">
            <a:extLst>
              <a:ext uri="{FF2B5EF4-FFF2-40B4-BE49-F238E27FC236}">
                <a16:creationId xmlns:a16="http://schemas.microsoft.com/office/drawing/2014/main" id="{13771D08-D400-6892-20A4-8AF5915EEC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55" y="363254"/>
            <a:ext cx="3773575" cy="554903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A402FBC-2CBF-06FB-85F3-F36C0937C6B5}"/>
              </a:ext>
            </a:extLst>
          </p:cNvPr>
          <p:cNvSpPr txBox="1"/>
          <p:nvPr/>
        </p:nvSpPr>
        <p:spPr>
          <a:xfrm>
            <a:off x="1235497" y="5604507"/>
            <a:ext cx="2016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(brzo) vyjde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CD82289-9232-B4CA-E6AA-2DE0106BFF14}"/>
              </a:ext>
            </a:extLst>
          </p:cNvPr>
          <p:cNvSpPr txBox="1"/>
          <p:nvPr/>
        </p:nvSpPr>
        <p:spPr>
          <a:xfrm>
            <a:off x="5617029" y="363254"/>
            <a:ext cx="59403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7200" b="1" dirty="0"/>
              <a:t>Děkujeme za pozornost !</a:t>
            </a:r>
          </a:p>
        </p:txBody>
      </p:sp>
    </p:spTree>
    <p:extLst>
      <p:ext uri="{BB962C8B-B14F-4D97-AF65-F5344CB8AC3E}">
        <p14:creationId xmlns:p14="http://schemas.microsoft.com/office/powerpoint/2010/main" val="200602846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711</Words>
  <Application>Microsoft Macintosh PowerPoint</Application>
  <PresentationFormat>Širokoúhlá obrazovka</PresentationFormat>
  <Paragraphs>57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Motiv Office</vt:lpstr>
      <vt:lpstr>Nález bohaté fauny v travertinovém komplexu Dreveník a její význam pro biostratigrafii staršího pleistocenu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Ivan Horacek</dc:creator>
  <cp:lastModifiedBy>Ivan Horacek</cp:lastModifiedBy>
  <cp:revision>9</cp:revision>
  <dcterms:created xsi:type="dcterms:W3CDTF">2025-11-23T20:14:30Z</dcterms:created>
  <dcterms:modified xsi:type="dcterms:W3CDTF">2025-12-09T01:47:06Z</dcterms:modified>
</cp:coreProperties>
</file>