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263" r:id="rId5"/>
    <p:sldId id="266" r:id="rId6"/>
    <p:sldId id="267" r:id="rId7"/>
    <p:sldId id="265" r:id="rId8"/>
    <p:sldId id="264" r:id="rId9"/>
    <p:sldId id="268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2D050"/>
    <a:srgbClr val="042433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5"/>
  </p:normalViewPr>
  <p:slideViewPr>
    <p:cSldViewPr snapToGrid="0" showGuides="1">
      <p:cViewPr>
        <p:scale>
          <a:sx n="42" d="100"/>
          <a:sy n="42" d="100"/>
        </p:scale>
        <p:origin x="2480" y="162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2D197-2DF6-F644-9661-7FD03A50A916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5BBA1-C88F-C741-B81A-4AD2E66D8A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328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7D130E-E9EA-2A3C-0D18-FDFA4EFBD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5EDA542-4066-2206-2BE8-E6B3F8973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ECA448-B2F7-974B-92E8-E40BF048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A4888F-E86D-0DE5-6749-0F5B32CD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11BE53-0A22-E731-4FCA-65273953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7468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61AFA3-89FD-CB40-1D00-CEDE82A2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9A7E4F-D3FD-59BB-0EFC-B50B790C8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4E39E65-C6D6-8D38-025C-8EB8DD817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CB9555-2D02-BC88-FFA8-358CC9FEE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D6A9BD-1C4E-00E3-3816-5BC631635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38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3E738C-400B-0E89-81EE-191B3FDC5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EA918A-093E-35BF-7E28-8F367E1BC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6F1108-3341-3FEE-F4C7-92F0DB54A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0B47AF7-03C1-AE86-A22F-50CC66D84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E02B0C2-5C6A-08C9-9DBF-A98B16648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126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47B509-82A3-C5EC-79CF-7835FBD02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30FF1C-D5FD-D549-7CDD-3CADD8BF5C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CC2A961-06ED-F1F8-FB8D-948E4F17E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5E13E4-2EAD-32A5-AFCF-061A431F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77F5F01-CB30-A576-F02D-E3AC1CCE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CFEE4B-F7A1-60E5-849E-F2FC684B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338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77EBBA-F2D8-8308-D46A-BA551F1D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45A80C-B041-90CE-A943-924ED2DC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0C537CD-6141-28B1-CEFF-DE93C67BE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F5164B-3DC4-7867-E40B-26699772FC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5FC883D-726B-54C2-0CE9-7137088E7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9D997D6-2276-7A51-11B2-091AD1151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8F77441-735E-D20E-4B59-1564AC132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2DED507-5639-12C0-AF4B-965B232D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652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A1258-AF10-4C5E-8276-091FB6A9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EBCCE82-A457-5CB0-6E6D-91D8D9AAF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7B9D0B7-5E40-22AD-CCDF-66D9BF1D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8B62936-8EF4-D0D2-D6C1-03E41691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69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C1C96DE-A132-A2AC-40AA-6D8A21B04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51A696-B529-E29D-D83D-30DF7180D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F7F58F-CE6C-D63F-C818-1FEAC107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3874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11DF62-FC76-2CA5-91D1-AE0E594A8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1F6CA9-71F4-C934-7498-F931AF53C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44ECA37-3D5E-4493-2843-5C3CA5912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18ADF15-092F-07A2-B9B9-2E81C0F01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44571AF-5DDD-0224-6FFB-8262A6AB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5C19627-FDAA-C43C-5213-A225B221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094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92EE27-BE07-4568-38C6-364A5D0FF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9B38089-9289-C1CD-CA25-40AA2135D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6D9F936-6311-CBA1-0E72-40A53A72F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2D70E2B-1846-8BAA-0A30-764CE5204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33515C0-4A9F-4208-581E-E16618F82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9DC7A2D-9FC1-BD00-6895-B5FCF0EC5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334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082AF3-5AC9-E469-5BEA-5D0A049DE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3F96D95-2917-4BFB-8BA6-B296107BC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A1B87E-E399-EDD1-7EDC-41CFA9BAE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3783E1C-A93F-7585-A76E-94A159582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1B55103-602B-4EAC-150B-6E50826F3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582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3DA30AC-EFF0-6B68-15A0-008211001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2B9B206-BC52-2896-7B88-74B225E82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71978E-80B0-8AF6-CED4-9BACE6CA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1E9F5A-1F30-F676-5D0A-0C8474EF6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8C6621-52A6-EA2E-A8D8-01CEFE44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0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E469522-50BE-7909-35AC-0B987BF1B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D949BD0-275D-C420-905C-867AD3AA6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ECCA06-C0B8-3940-6A24-C786B0DFF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70497E-D0C3-034D-AB84-51E001E556EF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8E35424-3BD4-C3EE-433A-2AC61B67A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8991FB-FDF1-8F9E-0C82-A53771F83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1A7E9A-B411-D443-8B4F-10CB101A73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532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bsah obrázku savec, hračka, kreslené&#10;&#10;Obsah generovaný pomocí AI může být nesprávný.">
            <a:extLst>
              <a:ext uri="{FF2B5EF4-FFF2-40B4-BE49-F238E27FC236}">
                <a16:creationId xmlns:a16="http://schemas.microsoft.com/office/drawing/2014/main" id="{B1F05DB3-D7F3-C409-B6A7-585DABEC8B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36" y="0"/>
            <a:ext cx="4851974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4A8BD203-21F4-9932-F5D2-8099732C6033}"/>
              </a:ext>
            </a:extLst>
          </p:cNvPr>
          <p:cNvSpPr txBox="1"/>
          <p:nvPr/>
        </p:nvSpPr>
        <p:spPr>
          <a:xfrm>
            <a:off x="5583382" y="3754581"/>
            <a:ext cx="60267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800" dirty="0"/>
              <a:t>... stojíme na ramenou svých učitelů.</a:t>
            </a:r>
          </a:p>
          <a:p>
            <a:pPr algn="r"/>
            <a:r>
              <a:rPr lang="cs-CZ" sz="2800" b="1" dirty="0"/>
              <a:t>Což platí i v přírodě:</a:t>
            </a:r>
          </a:p>
          <a:p>
            <a:pPr algn="r"/>
            <a:r>
              <a:rPr lang="cs-CZ" sz="2800" dirty="0"/>
              <a:t>to co vidíme a zkoumáme, </a:t>
            </a:r>
          </a:p>
          <a:p>
            <a:pPr algn="r"/>
            <a:r>
              <a:rPr lang="cs-CZ" sz="2800" dirty="0"/>
              <a:t>je produktem událostí minulých </a:t>
            </a:r>
            <a:r>
              <a:rPr lang="cs-CZ" sz="2800" dirty="0">
                <a:sym typeface="Wingdings" pitchFamily="2" charset="2"/>
              </a:rPr>
              <a:t> </a:t>
            </a:r>
            <a:r>
              <a:rPr lang="cs-CZ" sz="2800" b="1" dirty="0">
                <a:sym typeface="Wingdings" pitchFamily="2" charset="2"/>
              </a:rPr>
              <a:t>pohled do minulosti může </a:t>
            </a:r>
            <a:r>
              <a:rPr lang="cs-CZ" sz="2800" b="1" dirty="0" err="1">
                <a:sym typeface="Wingdings" pitchFamily="2" charset="2"/>
              </a:rPr>
              <a:t>lecos</a:t>
            </a:r>
            <a:r>
              <a:rPr lang="cs-CZ" sz="2800" b="1" dirty="0">
                <a:sym typeface="Wingdings" pitchFamily="2" charset="2"/>
              </a:rPr>
              <a:t> objasnit</a:t>
            </a:r>
            <a:endParaRPr lang="cs-CZ" sz="2800" b="1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6139D38-5372-61DC-FCF6-D7968356E4A2}"/>
              </a:ext>
            </a:extLst>
          </p:cNvPr>
          <p:cNvSpPr txBox="1"/>
          <p:nvPr/>
        </p:nvSpPr>
        <p:spPr>
          <a:xfrm>
            <a:off x="7342909" y="1094509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600" b="1" dirty="0"/>
              <a:t>Ivan Horáček</a:t>
            </a:r>
          </a:p>
          <a:p>
            <a:pPr algn="r"/>
            <a:r>
              <a:rPr lang="cs-CZ" sz="3600" b="1" dirty="0"/>
              <a:t>Lucie Juřičková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85D5F3F-3AF0-534A-C1E2-84ACCC68C9AA}"/>
              </a:ext>
            </a:extLst>
          </p:cNvPr>
          <p:cNvSpPr txBox="1"/>
          <p:nvPr/>
        </p:nvSpPr>
        <p:spPr>
          <a:xfrm>
            <a:off x="498764" y="263236"/>
            <a:ext cx="3006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err="1"/>
              <a:t>Vakovlk</a:t>
            </a:r>
            <a:r>
              <a:rPr lang="cs-CZ" sz="2400" b="1" dirty="0"/>
              <a:t> 2025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3B352E4-CF57-2BAC-C026-6DB0F2FC0639}"/>
              </a:ext>
            </a:extLst>
          </p:cNvPr>
          <p:cNvSpPr txBox="1"/>
          <p:nvPr/>
        </p:nvSpPr>
        <p:spPr>
          <a:xfrm>
            <a:off x="509736" y="5845881"/>
            <a:ext cx="5084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ocenění s výhledy do budoucna</a:t>
            </a:r>
          </a:p>
        </p:txBody>
      </p:sp>
    </p:spTree>
    <p:extLst>
      <p:ext uri="{BB962C8B-B14F-4D97-AF65-F5344CB8AC3E}">
        <p14:creationId xmlns:p14="http://schemas.microsoft.com/office/powerpoint/2010/main" val="142107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1">
            <a:extLst>
              <a:ext uri="{FF2B5EF4-FFF2-40B4-BE49-F238E27FC236}">
                <a16:creationId xmlns:a16="http://schemas.microsoft.com/office/drawing/2014/main" id="{13E47844-7B2B-4D0C-133D-7F1FA6DBB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6786" y="522398"/>
            <a:ext cx="50800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láčkový bublinový popisek 3">
            <a:extLst>
              <a:ext uri="{FF2B5EF4-FFF2-40B4-BE49-F238E27FC236}">
                <a16:creationId xmlns:a16="http://schemas.microsoft.com/office/drawing/2014/main" id="{4DE925AE-F947-A685-2322-CC47C8F1997F}"/>
              </a:ext>
            </a:extLst>
          </p:cNvPr>
          <p:cNvSpPr/>
          <p:nvPr/>
        </p:nvSpPr>
        <p:spPr>
          <a:xfrm>
            <a:off x="5846618" y="0"/>
            <a:ext cx="6345382" cy="3768123"/>
          </a:xfrm>
          <a:prstGeom prst="cloudCallout">
            <a:avLst>
              <a:gd name="adj1" fmla="val -83110"/>
              <a:gd name="adj2" fmla="val -8681"/>
            </a:avLst>
          </a:prstGeom>
          <a:solidFill>
            <a:srgbClr val="FFFF00">
              <a:alpha val="55686"/>
            </a:srgbClr>
          </a:solidFill>
          <a:ln>
            <a:solidFill>
              <a:srgbClr val="042433">
                <a:alpha val="27843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2642" name="TextBox 3">
            <a:extLst>
              <a:ext uri="{FF2B5EF4-FFF2-40B4-BE49-F238E27FC236}">
                <a16:creationId xmlns:a16="http://schemas.microsoft.com/office/drawing/2014/main" id="{2D8F97C9-9C0F-2028-BBF8-6F23ADECD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934" y="3768123"/>
            <a:ext cx="27495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cs-CZ" sz="3600" dirty="0" err="1"/>
              <a:t>Vojen</a:t>
            </a:r>
            <a:r>
              <a:rPr lang="en-US" altLang="cs-CZ" sz="3600" dirty="0"/>
              <a:t> </a:t>
            </a:r>
            <a:r>
              <a:rPr lang="en-US" altLang="cs-CZ" sz="3600" dirty="0" err="1"/>
              <a:t>Ložek</a:t>
            </a:r>
            <a:endParaRPr lang="en-US" altLang="cs-CZ" sz="3600" dirty="0"/>
          </a:p>
          <a:p>
            <a:pPr eaLnBrk="1" hangingPunct="1"/>
            <a:r>
              <a:rPr lang="en-US" altLang="cs-CZ" sz="2000" dirty="0"/>
              <a:t>1925-2020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4930785-4913-A985-1DB8-F690976FAA3A}"/>
              </a:ext>
            </a:extLst>
          </p:cNvPr>
          <p:cNvSpPr txBox="1"/>
          <p:nvPr/>
        </p:nvSpPr>
        <p:spPr>
          <a:xfrm>
            <a:off x="6390409" y="754423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V plném rozsahu se to týká zejména  </a:t>
            </a:r>
            <a:r>
              <a:rPr lang="cs-CZ" sz="2400" b="1" dirty="0"/>
              <a:t>rozmanitosti evropské přírody, struktury společenstev, adaptivních strategií a areálové dynamiky jejich členů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B263107-A8D4-7C36-410F-2A56EE5A392F}"/>
              </a:ext>
            </a:extLst>
          </p:cNvPr>
          <p:cNvSpPr txBox="1"/>
          <p:nvPr/>
        </p:nvSpPr>
        <p:spPr>
          <a:xfrm>
            <a:off x="2951404" y="3978548"/>
            <a:ext cx="5790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buFont typeface="Wingdings" pitchFamily="2" charset="2"/>
              <a:buChar char="à"/>
            </a:pPr>
            <a:r>
              <a:rPr lang="cs-CZ" sz="2400" dirty="0">
                <a:sym typeface="Wingdings" pitchFamily="2" charset="2"/>
              </a:rPr>
              <a:t>konceptuální a metodický rámec zohlednění těchto otázek:</a:t>
            </a:r>
          </a:p>
          <a:p>
            <a:pPr marL="342900" indent="-342900" algn="r">
              <a:buFont typeface="Wingdings" pitchFamily="2" charset="2"/>
              <a:buChar char="à"/>
            </a:pPr>
            <a:r>
              <a:rPr lang="cs-CZ" sz="2400" dirty="0">
                <a:sym typeface="Wingdings" pitchFamily="2" charset="2"/>
              </a:rPr>
              <a:t> </a:t>
            </a:r>
            <a:r>
              <a:rPr lang="cs-CZ" sz="2400" dirty="0"/>
              <a:t>kombinace neontologických, geologických a paleontologických postupů &amp;</a:t>
            </a:r>
          </a:p>
          <a:p>
            <a:pPr marL="342900" indent="-342900" algn="r">
              <a:buFont typeface="Wingdings" pitchFamily="2" charset="2"/>
              <a:buChar char="à"/>
            </a:pPr>
            <a:r>
              <a:rPr lang="cs-CZ" sz="2400" dirty="0"/>
              <a:t>pracoviště přírodovědce – reálná příroda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3">
            <a:extLst>
              <a:ext uri="{FF2B5EF4-FFF2-40B4-BE49-F238E27FC236}">
                <a16:creationId xmlns:a16="http://schemas.microsoft.com/office/drawing/2014/main" id="{CBB38452-86D4-63E9-0B53-A1B5F386F3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2283" y="166471"/>
            <a:ext cx="1572688" cy="231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4" name="Picture 4">
            <a:extLst>
              <a:ext uri="{FF2B5EF4-FFF2-40B4-BE49-F238E27FC236}">
                <a16:creationId xmlns:a16="http://schemas.microsoft.com/office/drawing/2014/main" id="{4B8A83C6-C4B4-9F84-36F1-2473E48BDB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181" y="967932"/>
            <a:ext cx="1572688" cy="227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Picture 5">
            <a:extLst>
              <a:ext uri="{FF2B5EF4-FFF2-40B4-BE49-F238E27FC236}">
                <a16:creationId xmlns:a16="http://schemas.microsoft.com/office/drawing/2014/main" id="{6848D414-D7D1-B37B-F21C-3CED5056E0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519" y="-161734"/>
            <a:ext cx="5392936" cy="4782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7" name="TextBox 1">
            <a:extLst>
              <a:ext uri="{FF2B5EF4-FFF2-40B4-BE49-F238E27FC236}">
                <a16:creationId xmlns:a16="http://schemas.microsoft.com/office/drawing/2014/main" id="{3CAD3D5D-9271-D18D-B2E9-DB87BBCCA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064" y="4621213"/>
            <a:ext cx="539293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cs-CZ" sz="2000" b="1" dirty="0"/>
              <a:t>V. </a:t>
            </a:r>
            <a:r>
              <a:rPr lang="en-US" altLang="cs-CZ" sz="2000" b="1" dirty="0" err="1"/>
              <a:t>Ložek</a:t>
            </a:r>
            <a:r>
              <a:rPr lang="en-US" altLang="cs-CZ" sz="2000" b="1" dirty="0"/>
              <a:t> </a:t>
            </a:r>
            <a:r>
              <a:rPr lang="en-US" altLang="cs-CZ" sz="2000" dirty="0"/>
              <a:t>1973</a:t>
            </a:r>
          </a:p>
          <a:p>
            <a:pPr eaLnBrk="1" hangingPunct="1"/>
            <a:r>
              <a:rPr lang="en-US" altLang="cs-CZ" sz="2000" dirty="0" err="1"/>
              <a:t>mimořádně</a:t>
            </a:r>
            <a:r>
              <a:rPr lang="en-US" altLang="cs-CZ" sz="2000" dirty="0"/>
              <a:t> </a:t>
            </a:r>
            <a:r>
              <a:rPr lang="en-US" altLang="cs-CZ" sz="2000" dirty="0" err="1"/>
              <a:t>inspirativní</a:t>
            </a:r>
            <a:r>
              <a:rPr lang="en-US" altLang="cs-CZ" sz="2000" dirty="0"/>
              <a:t> </a:t>
            </a:r>
            <a:r>
              <a:rPr lang="en-US" altLang="cs-CZ" sz="2000" dirty="0" err="1"/>
              <a:t>komplexní</a:t>
            </a:r>
            <a:r>
              <a:rPr lang="en-US" altLang="cs-CZ" sz="2000" dirty="0"/>
              <a:t> </a:t>
            </a:r>
            <a:r>
              <a:rPr lang="en-US" altLang="cs-CZ" sz="2000" dirty="0" err="1"/>
              <a:t>kompendium</a:t>
            </a:r>
            <a:r>
              <a:rPr lang="en-US" altLang="cs-CZ" sz="2000" dirty="0"/>
              <a:t> </a:t>
            </a:r>
            <a:r>
              <a:rPr lang="en-US" altLang="cs-CZ" sz="2000" dirty="0">
                <a:sym typeface="Wingdings" pitchFamily="2" charset="2"/>
              </a:rPr>
              <a:t></a:t>
            </a:r>
            <a:r>
              <a:rPr lang="en-US" altLang="cs-CZ" sz="2000" dirty="0"/>
              <a:t> </a:t>
            </a:r>
            <a:r>
              <a:rPr lang="en-US" altLang="cs-CZ" sz="2000" dirty="0" err="1"/>
              <a:t>základní</a:t>
            </a:r>
            <a:r>
              <a:rPr lang="en-US" altLang="cs-CZ" sz="2000" dirty="0"/>
              <a:t> </a:t>
            </a:r>
            <a:r>
              <a:rPr lang="en-US" altLang="cs-CZ" sz="2000" dirty="0" err="1"/>
              <a:t>učebnice</a:t>
            </a:r>
            <a:r>
              <a:rPr lang="en-US" altLang="cs-CZ" sz="2000" dirty="0"/>
              <a:t> </a:t>
            </a:r>
            <a:r>
              <a:rPr lang="en-US" altLang="cs-CZ" sz="2000" dirty="0" err="1"/>
              <a:t>průběžně</a:t>
            </a:r>
            <a:r>
              <a:rPr lang="en-US" altLang="cs-CZ" sz="2000" dirty="0"/>
              <a:t> </a:t>
            </a:r>
            <a:r>
              <a:rPr lang="en-US" altLang="cs-CZ" sz="2000" dirty="0" err="1"/>
              <a:t>oceňovaného</a:t>
            </a:r>
            <a:r>
              <a:rPr lang="en-US" altLang="cs-CZ" sz="2000" dirty="0"/>
              <a:t> </a:t>
            </a:r>
            <a:r>
              <a:rPr lang="en-US" altLang="cs-CZ" sz="2000" dirty="0" err="1"/>
              <a:t>kursu</a:t>
            </a:r>
            <a:r>
              <a:rPr lang="en-US" altLang="cs-CZ" sz="2000" dirty="0"/>
              <a:t> </a:t>
            </a:r>
            <a:r>
              <a:rPr lang="en-US" altLang="cs-CZ" sz="2000" dirty="0" err="1"/>
              <a:t>Vývoj</a:t>
            </a:r>
            <a:r>
              <a:rPr lang="en-US" altLang="cs-CZ" sz="2000" dirty="0"/>
              <a:t> </a:t>
            </a:r>
            <a:r>
              <a:rPr lang="en-US" altLang="cs-CZ" sz="2000" dirty="0" err="1"/>
              <a:t>přírody</a:t>
            </a:r>
            <a:r>
              <a:rPr lang="en-US" altLang="cs-CZ" sz="2000" dirty="0"/>
              <a:t> ČR, </a:t>
            </a:r>
            <a:r>
              <a:rPr lang="en-US" altLang="cs-CZ" sz="2000" dirty="0" err="1"/>
              <a:t>který</a:t>
            </a:r>
            <a:r>
              <a:rPr lang="en-US" altLang="cs-CZ" sz="2000" dirty="0"/>
              <a:t> </a:t>
            </a:r>
            <a:r>
              <a:rPr lang="en-US" altLang="cs-CZ" sz="2000" dirty="0" err="1"/>
              <a:t>Vojen</a:t>
            </a:r>
            <a:r>
              <a:rPr lang="en-US" altLang="cs-CZ" sz="2000" dirty="0"/>
              <a:t> </a:t>
            </a:r>
            <a:r>
              <a:rPr lang="en-US" altLang="cs-CZ" sz="2000" dirty="0" err="1"/>
              <a:t>Ložek</a:t>
            </a:r>
            <a:r>
              <a:rPr lang="en-US" altLang="cs-CZ" sz="2000" dirty="0"/>
              <a:t> v </a:t>
            </a:r>
            <a:r>
              <a:rPr lang="en-US" altLang="cs-CZ" sz="2000" dirty="0" err="1"/>
              <a:t>rámci</a:t>
            </a:r>
            <a:r>
              <a:rPr lang="en-US" altLang="cs-CZ" sz="2000" dirty="0"/>
              <a:t> </a:t>
            </a:r>
            <a:r>
              <a:rPr lang="en-US" altLang="cs-CZ" sz="2000" dirty="0" err="1"/>
              <a:t>naší</a:t>
            </a:r>
            <a:r>
              <a:rPr lang="en-US" altLang="cs-CZ" sz="2000" dirty="0"/>
              <a:t> </a:t>
            </a:r>
            <a:r>
              <a:rPr lang="en-US" altLang="cs-CZ" sz="2000" dirty="0" err="1"/>
              <a:t>katedry</a:t>
            </a:r>
            <a:r>
              <a:rPr lang="en-US" altLang="cs-CZ" sz="2000" dirty="0"/>
              <a:t> </a:t>
            </a:r>
            <a:r>
              <a:rPr lang="en-US" altLang="cs-CZ" sz="2000" dirty="0" err="1"/>
              <a:t>osobně</a:t>
            </a:r>
            <a:r>
              <a:rPr lang="en-US" altLang="cs-CZ" sz="2000" dirty="0"/>
              <a:t> </a:t>
            </a:r>
            <a:r>
              <a:rPr lang="en-US" altLang="cs-CZ" sz="2000" dirty="0" err="1"/>
              <a:t>vyučoval</a:t>
            </a:r>
            <a:r>
              <a:rPr lang="en-US" altLang="cs-CZ" sz="2000" dirty="0"/>
              <a:t> 54 let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15DF47A-022A-1BA2-A691-49D63F90F09E}"/>
              </a:ext>
            </a:extLst>
          </p:cNvPr>
          <p:cNvSpPr txBox="1"/>
          <p:nvPr/>
        </p:nvSpPr>
        <p:spPr>
          <a:xfrm>
            <a:off x="8404971" y="166471"/>
            <a:ext cx="3787029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... od 1973 se v našem oboru opravdu hodně změnilo ...</a:t>
            </a:r>
          </a:p>
          <a:p>
            <a:endParaRPr lang="cs-CZ" sz="2000" dirty="0"/>
          </a:p>
          <a:p>
            <a:r>
              <a:rPr lang="cs-CZ" sz="2400" dirty="0"/>
              <a:t>posléze nás opustil i </a:t>
            </a:r>
          </a:p>
          <a:p>
            <a:r>
              <a:rPr lang="cs-CZ" sz="2400" dirty="0"/>
              <a:t>náš učitel (2020)</a:t>
            </a:r>
          </a:p>
          <a:p>
            <a:endParaRPr lang="cs-CZ" sz="2400" dirty="0"/>
          </a:p>
          <a:p>
            <a:endParaRPr lang="cs-CZ" sz="2400" dirty="0"/>
          </a:p>
          <a:p>
            <a:pPr marL="285750" indent="-285750" algn="r">
              <a:buFont typeface="Wingdings" pitchFamily="2" charset="2"/>
              <a:buChar char="à"/>
            </a:pPr>
            <a:r>
              <a:rPr lang="cs-CZ" sz="2400" dirty="0">
                <a:sym typeface="Wingdings" pitchFamily="2" charset="2"/>
              </a:rPr>
              <a:t>inovovaná verse kursu:</a:t>
            </a:r>
          </a:p>
          <a:p>
            <a:pPr algn="r"/>
            <a:endParaRPr lang="cs-CZ" sz="4400" b="1" dirty="0">
              <a:sym typeface="Wingdings" pitchFamily="2" charset="2"/>
            </a:endParaRPr>
          </a:p>
          <a:p>
            <a:pPr algn="r"/>
            <a:r>
              <a:rPr lang="cs-CZ" sz="3600" b="1" dirty="0">
                <a:highlight>
                  <a:srgbClr val="FFFF00"/>
                </a:highlight>
                <a:sym typeface="Wingdings" pitchFamily="2" charset="2"/>
              </a:rPr>
              <a:t>Vývoj přírody ČR</a:t>
            </a:r>
          </a:p>
          <a:p>
            <a:pPr algn="r"/>
            <a:r>
              <a:rPr lang="cs-CZ" sz="2400" dirty="0">
                <a:highlight>
                  <a:srgbClr val="FFFF00"/>
                </a:highlight>
                <a:sym typeface="Wingdings" pitchFamily="2" charset="2"/>
              </a:rPr>
              <a:t>Ivan Horáček</a:t>
            </a:r>
          </a:p>
          <a:p>
            <a:pPr algn="r"/>
            <a:r>
              <a:rPr lang="cs-CZ" sz="2400" dirty="0">
                <a:highlight>
                  <a:srgbClr val="FFFF00"/>
                </a:highlight>
                <a:sym typeface="Wingdings" pitchFamily="2" charset="2"/>
              </a:rPr>
              <a:t>Lucie Juřičková</a:t>
            </a:r>
          </a:p>
          <a:p>
            <a:pPr algn="r"/>
            <a:r>
              <a:rPr lang="cs-CZ" sz="2400" dirty="0">
                <a:highlight>
                  <a:srgbClr val="FFFF00"/>
                </a:highlight>
                <a:sym typeface="Wingdings" pitchFamily="2" charset="2"/>
              </a:rPr>
              <a:t>Petr Pokorný</a:t>
            </a:r>
          </a:p>
          <a:p>
            <a:pPr algn="r"/>
            <a:r>
              <a:rPr lang="cs-CZ" sz="2400" dirty="0">
                <a:highlight>
                  <a:srgbClr val="FFFF00"/>
                </a:highlight>
                <a:sym typeface="Wingdings" pitchFamily="2" charset="2"/>
              </a:rPr>
              <a:t>Jan Hošek</a:t>
            </a:r>
          </a:p>
          <a:p>
            <a:pPr algn="r"/>
            <a:endParaRPr lang="cs-CZ" sz="2400" dirty="0">
              <a:sym typeface="Wingdings" pitchFamily="2" charset="2"/>
            </a:endParaRPr>
          </a:p>
          <a:p>
            <a:pPr algn="r"/>
            <a:endParaRPr lang="cs-CZ" sz="2400" dirty="0">
              <a:sym typeface="Wingdings" pitchFamily="2" charset="2"/>
            </a:endParaRPr>
          </a:p>
          <a:p>
            <a:pPr algn="r"/>
            <a:r>
              <a:rPr lang="cs-CZ" sz="2000" b="1" dirty="0">
                <a:sym typeface="Wingdings" pitchFamily="2" charset="2"/>
              </a:rPr>
              <a:t>&amp; nový učební text ??</a:t>
            </a:r>
            <a:r>
              <a:rPr lang="cs-CZ" sz="1600" b="1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rázek 26" descr="Obsah obrázku text, kniha, měsíc&#10;&#10;Obsah generovaný pomocí AI může být nesprávný.">
            <a:extLst>
              <a:ext uri="{FF2B5EF4-FFF2-40B4-BE49-F238E27FC236}">
                <a16:creationId xmlns:a16="http://schemas.microsoft.com/office/drawing/2014/main" id="{D879EED4-3D54-A381-ECF8-E3478F8B2B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217" y="2706810"/>
            <a:ext cx="1637666" cy="2353730"/>
          </a:xfrm>
          <a:prstGeom prst="rect">
            <a:avLst/>
          </a:prstGeom>
        </p:spPr>
      </p:pic>
      <p:pic>
        <p:nvPicPr>
          <p:cNvPr id="1026" name="Picture 2" descr="Jiří SVOBODA | Professor | Research profile - Page 4">
            <a:extLst>
              <a:ext uri="{FF2B5EF4-FFF2-40B4-BE49-F238E27FC236}">
                <a16:creationId xmlns:a16="http://schemas.microsoft.com/office/drawing/2014/main" id="{643F86F5-AADA-7C20-9A6D-9F2BCDBE0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1981" y="57149"/>
            <a:ext cx="2590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iří Svoboda - Archeologický ústav AV ČR, Brno">
            <a:extLst>
              <a:ext uri="{FF2B5EF4-FFF2-40B4-BE49-F238E27FC236}">
                <a16:creationId xmlns:a16="http://schemas.microsoft.com/office/drawing/2014/main" id="{8EEA1D7C-16F1-B652-583B-3B57A033BD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2820" y="4433209"/>
            <a:ext cx="1731015" cy="248327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text, kniha, Obal knihy, román&#10;&#10;Obsah generovaný pomocí AI může být nesprávný.">
            <a:extLst>
              <a:ext uri="{FF2B5EF4-FFF2-40B4-BE49-F238E27FC236}">
                <a16:creationId xmlns:a16="http://schemas.microsoft.com/office/drawing/2014/main" id="{3FDD0CAB-7178-69F6-FB0A-59B85B1475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6940" y="4082929"/>
            <a:ext cx="1802867" cy="2646984"/>
          </a:xfrm>
          <a:prstGeom prst="rect">
            <a:avLst/>
          </a:prstGeom>
        </p:spPr>
      </p:pic>
      <p:pic>
        <p:nvPicPr>
          <p:cNvPr id="7" name="Obrázek 6" descr="Obsah obrázku kniha&#10;&#10;Obsah generovaný pomocí AI může být nesprávný.">
            <a:extLst>
              <a:ext uri="{FF2B5EF4-FFF2-40B4-BE49-F238E27FC236}">
                <a16:creationId xmlns:a16="http://schemas.microsoft.com/office/drawing/2014/main" id="{EF037E31-52F0-91EA-00AF-3ED7D012BAD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9140" y="4045527"/>
            <a:ext cx="2062859" cy="2877301"/>
          </a:xfrm>
          <a:prstGeom prst="rect">
            <a:avLst/>
          </a:prstGeom>
        </p:spPr>
      </p:pic>
      <p:pic>
        <p:nvPicPr>
          <p:cNvPr id="9" name="Obrázek 8" descr="Obsah obrázku text, lebka, kniha, kost&#10;&#10;Obsah generovaný pomocí AI může být nesprávný.">
            <a:extLst>
              <a:ext uri="{FF2B5EF4-FFF2-40B4-BE49-F238E27FC236}">
                <a16:creationId xmlns:a16="http://schemas.microsoft.com/office/drawing/2014/main" id="{23C557B8-C1E7-BC3D-0703-14561BA116F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2029" y="4059382"/>
            <a:ext cx="1942130" cy="2877301"/>
          </a:xfrm>
          <a:prstGeom prst="rect">
            <a:avLst/>
          </a:prstGeom>
        </p:spPr>
      </p:pic>
      <p:pic>
        <p:nvPicPr>
          <p:cNvPr id="11" name="Obrázek 10" descr="Obsah obrázku text, Obal knihy, kniha, design&#10;&#10;Obsah generovaný pomocí AI může být nesprávný.">
            <a:extLst>
              <a:ext uri="{FF2B5EF4-FFF2-40B4-BE49-F238E27FC236}">
                <a16:creationId xmlns:a16="http://schemas.microsoft.com/office/drawing/2014/main" id="{920707D4-3D08-58C1-E058-73B8BF18AD4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96525" y="4148254"/>
            <a:ext cx="1802867" cy="2575320"/>
          </a:xfrm>
          <a:prstGeom prst="rect">
            <a:avLst/>
          </a:prstGeom>
        </p:spPr>
      </p:pic>
      <p:pic>
        <p:nvPicPr>
          <p:cNvPr id="15" name="Obrázek 14" descr="Obsah obrázku text, lebka, kniha, kost&#10;&#10;Obsah generovaný pomocí AI může být nesprávný.">
            <a:extLst>
              <a:ext uri="{FF2B5EF4-FFF2-40B4-BE49-F238E27FC236}">
                <a16:creationId xmlns:a16="http://schemas.microsoft.com/office/drawing/2014/main" id="{BFFB904E-9EE5-3690-ADA2-998EF1BD4CE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5" y="1093436"/>
            <a:ext cx="4677051" cy="6188537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690765E7-4705-351E-A6F8-E49016792C51}"/>
              </a:ext>
            </a:extLst>
          </p:cNvPr>
          <p:cNvSpPr txBox="1"/>
          <p:nvPr/>
        </p:nvSpPr>
        <p:spPr>
          <a:xfrm>
            <a:off x="9037436" y="2574814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 err="1"/>
              <a:t>Prof.PhDr</a:t>
            </a:r>
            <a:r>
              <a:rPr lang="cs-CZ" sz="1200" dirty="0"/>
              <a:t>. Jiří A. Svoboda DrSc.,</a:t>
            </a:r>
          </a:p>
          <a:p>
            <a:pPr algn="r"/>
            <a:r>
              <a:rPr lang="cs-CZ" sz="1200" dirty="0"/>
              <a:t>vůdčí osobnost archeologie paleolitu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AF2F1D68-EE7A-1FB0-6D78-A4AA543CE15E}"/>
              </a:ext>
            </a:extLst>
          </p:cNvPr>
          <p:cNvSpPr txBox="1"/>
          <p:nvPr/>
        </p:nvSpPr>
        <p:spPr>
          <a:xfrm>
            <a:off x="5000023" y="958553"/>
            <a:ext cx="4001601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spolehlivé poznání nejmladší minulosti: </a:t>
            </a:r>
            <a:r>
              <a:rPr lang="cs-CZ" sz="2400" i="1" dirty="0"/>
              <a:t>centrální zájem přírodovědy i archeologie</a:t>
            </a:r>
          </a:p>
          <a:p>
            <a:pPr algn="r"/>
            <a:r>
              <a:rPr lang="cs-CZ" sz="2400" dirty="0">
                <a:sym typeface="Wingdings" pitchFamily="2" charset="2"/>
              </a:rPr>
              <a:t> průběžná spolupráce</a:t>
            </a:r>
            <a:endParaRPr lang="cs-CZ" sz="2400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801AA11-4251-20FB-4BDB-10CF4533293F}"/>
              </a:ext>
            </a:extLst>
          </p:cNvPr>
          <p:cNvSpPr txBox="1"/>
          <p:nvPr/>
        </p:nvSpPr>
        <p:spPr>
          <a:xfrm>
            <a:off x="484909" y="193964"/>
            <a:ext cx="73957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highlight>
                  <a:srgbClr val="FFFF00"/>
                </a:highlight>
              </a:rPr>
              <a:t>společný projekt   </a:t>
            </a:r>
            <a:r>
              <a:rPr lang="cs-CZ" sz="4400" b="1" dirty="0">
                <a:highlight>
                  <a:srgbClr val="FFFF00"/>
                </a:highlight>
                <a:sym typeface="Wingdings" pitchFamily="2" charset="2"/>
              </a:rPr>
              <a:t></a:t>
            </a:r>
            <a:endParaRPr lang="cs-CZ" sz="4400" b="1" dirty="0">
              <a:highlight>
                <a:srgbClr val="FFFF00"/>
              </a:highlight>
            </a:endParaRPr>
          </a:p>
        </p:txBody>
      </p:sp>
      <p:sp>
        <p:nvSpPr>
          <p:cNvPr id="21" name="Šipka dolů 20">
            <a:extLst>
              <a:ext uri="{FF2B5EF4-FFF2-40B4-BE49-F238E27FC236}">
                <a16:creationId xmlns:a16="http://schemas.microsoft.com/office/drawing/2014/main" id="{30732D5F-C404-D61E-9A8F-C10C3BB7EC08}"/>
              </a:ext>
            </a:extLst>
          </p:cNvPr>
          <p:cNvSpPr/>
          <p:nvPr/>
        </p:nvSpPr>
        <p:spPr>
          <a:xfrm>
            <a:off x="2323773" y="872263"/>
            <a:ext cx="604088" cy="2348882"/>
          </a:xfrm>
          <a:prstGeom prst="downArrow">
            <a:avLst>
              <a:gd name="adj1" fmla="val 44282"/>
              <a:gd name="adj2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3" name="Přímá spojovací šipka 22">
            <a:extLst>
              <a:ext uri="{FF2B5EF4-FFF2-40B4-BE49-F238E27FC236}">
                <a16:creationId xmlns:a16="http://schemas.microsoft.com/office/drawing/2014/main" id="{58CDE6CF-2965-53B9-4400-B8A1C4DE387F}"/>
              </a:ext>
            </a:extLst>
          </p:cNvPr>
          <p:cNvCxnSpPr>
            <a:stCxn id="18" idx="2"/>
          </p:cNvCxnSpPr>
          <p:nvPr/>
        </p:nvCxnSpPr>
        <p:spPr>
          <a:xfrm>
            <a:off x="10332836" y="3221145"/>
            <a:ext cx="0" cy="547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šipka 28">
            <a:extLst>
              <a:ext uri="{FF2B5EF4-FFF2-40B4-BE49-F238E27FC236}">
                <a16:creationId xmlns:a16="http://schemas.microsoft.com/office/drawing/2014/main" id="{2E9F2835-FABC-82BA-96EF-FF45281A5FC2}"/>
              </a:ext>
            </a:extLst>
          </p:cNvPr>
          <p:cNvCxnSpPr/>
          <p:nvPr/>
        </p:nvCxnSpPr>
        <p:spPr>
          <a:xfrm flipH="1">
            <a:off x="4720816" y="3020291"/>
            <a:ext cx="155529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814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BF379-8CE2-3778-A63C-0CEAA0CB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Obrázek 8" descr="Obsah obrázku text, vizitka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3B0FEBA8-50A4-855A-A055-00ED0DC9B6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4" y="47138"/>
            <a:ext cx="5130412" cy="6858000"/>
          </a:xfrm>
          <a:prstGeom prst="rect">
            <a:avLst/>
          </a:prstGeom>
        </p:spPr>
      </p:pic>
      <p:pic>
        <p:nvPicPr>
          <p:cNvPr id="14" name="Obrázek 13" descr="Obsah obrázku text, lebka, kniha, kost&#10;&#10;Obsah generovaný pomocí AI může být nesprávný.">
            <a:extLst>
              <a:ext uri="{FF2B5EF4-FFF2-40B4-BE49-F238E27FC236}">
                <a16:creationId xmlns:a16="http://schemas.microsoft.com/office/drawing/2014/main" id="{6118897A-C7DF-7E89-9197-FC29C0D56E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4936" y="3429000"/>
            <a:ext cx="2591502" cy="3429000"/>
          </a:xfrm>
          <a:prstGeom prst="rect">
            <a:avLst/>
          </a:prstGeom>
        </p:spPr>
      </p:pic>
      <p:pic>
        <p:nvPicPr>
          <p:cNvPr id="15" name="Obrázek 14" descr="Obsah obrázku text, dokument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0E0B11C0-A9A6-7659-86E3-D1293F29F5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24079" y="1547154"/>
            <a:ext cx="5486145" cy="5357984"/>
          </a:xfrm>
          <a:prstGeom prst="rect">
            <a:avLst/>
          </a:prstGeom>
        </p:spPr>
      </p:pic>
      <p:pic>
        <p:nvPicPr>
          <p:cNvPr id="16" name="Zástupný obsah 15" descr="Obsah obrázku text, dokument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F43F56FC-F147-F78C-F099-49A29932E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24078" y="199851"/>
            <a:ext cx="5870453" cy="1089634"/>
          </a:xfrm>
          <a:prstGeom prst="rect">
            <a:avLst/>
          </a:prstGeom>
        </p:spPr>
      </p:pic>
      <p:pic>
        <p:nvPicPr>
          <p:cNvPr id="17" name="Obrázek 16" descr="Obsah obrázku text, dokument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F573DB45-5BED-AD68-0DB9-EA5EDCDC462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20505" y="1226616"/>
            <a:ext cx="7658430" cy="229376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E1C0168B-D345-2BFF-42BC-6186A3CE5E40}"/>
              </a:ext>
            </a:extLst>
          </p:cNvPr>
          <p:cNvSpPr/>
          <p:nvPr/>
        </p:nvSpPr>
        <p:spPr>
          <a:xfrm>
            <a:off x="6096000" y="3520383"/>
            <a:ext cx="6203795" cy="3150220"/>
          </a:xfrm>
          <a:prstGeom prst="rect">
            <a:avLst/>
          </a:prstGeom>
          <a:solidFill>
            <a:srgbClr val="A6A6A6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4E0F9F4-8B98-19B6-CB54-484E5C06654A}"/>
              </a:ext>
            </a:extLst>
          </p:cNvPr>
          <p:cNvSpPr/>
          <p:nvPr/>
        </p:nvSpPr>
        <p:spPr>
          <a:xfrm>
            <a:off x="6455290" y="-60486"/>
            <a:ext cx="6203795" cy="1303822"/>
          </a:xfrm>
          <a:prstGeom prst="rect">
            <a:avLst/>
          </a:prstGeom>
          <a:solidFill>
            <a:srgbClr val="A6A6A6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0C11D14-1A52-7710-1D7F-055F5CBBE741}"/>
              </a:ext>
            </a:extLst>
          </p:cNvPr>
          <p:cNvSpPr txBox="1"/>
          <p:nvPr/>
        </p:nvSpPr>
        <p:spPr>
          <a:xfrm>
            <a:off x="2490952" y="3429000"/>
            <a:ext cx="3943556" cy="37856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/>
              <a:t>* Synoptický přehled aktuálního obrazu čtvrtohorní minulosti </a:t>
            </a:r>
          </a:p>
          <a:p>
            <a:pPr algn="ctr"/>
            <a:r>
              <a:rPr lang="cs-CZ" sz="1600" dirty="0"/>
              <a:t>(s důrazným ohledem ke konceptuálním a metodickým inovacím posledních desetiletí)</a:t>
            </a:r>
          </a:p>
          <a:p>
            <a:pPr algn="ctr"/>
            <a:r>
              <a:rPr lang="cs-CZ" sz="2000" b="1" dirty="0"/>
              <a:t>* Ucelený obraz poznatků z našeho území </a:t>
            </a:r>
          </a:p>
          <a:p>
            <a:pPr algn="ctr"/>
            <a:r>
              <a:rPr lang="cs-CZ" sz="2000" dirty="0"/>
              <a:t>a </a:t>
            </a:r>
          </a:p>
          <a:p>
            <a:pPr algn="ctr"/>
            <a:r>
              <a:rPr lang="cs-CZ" sz="2000" b="1" dirty="0"/>
              <a:t>*specifik nejmladší minulosti přírody středoevropského prostoru </a:t>
            </a:r>
          </a:p>
          <a:p>
            <a:endParaRPr lang="cs-CZ" sz="1400" dirty="0"/>
          </a:p>
          <a:p>
            <a:endParaRPr lang="cs-CZ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F77786C-EE49-F44B-89BD-A4526C705DC2}"/>
              </a:ext>
            </a:extLst>
          </p:cNvPr>
          <p:cNvSpPr txBox="1"/>
          <p:nvPr/>
        </p:nvSpPr>
        <p:spPr>
          <a:xfrm>
            <a:off x="7569948" y="4368186"/>
            <a:ext cx="4635062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dirty="0">
                <a:sym typeface="Wingdings" pitchFamily="2" charset="2"/>
              </a:rPr>
              <a:t>     </a:t>
            </a:r>
            <a:r>
              <a:rPr lang="cs-CZ" dirty="0"/>
              <a:t>+/- inovovaná stručná verze </a:t>
            </a:r>
          </a:p>
          <a:p>
            <a:pPr algn="r"/>
            <a:r>
              <a:rPr lang="cs-CZ" dirty="0"/>
              <a:t>Přírody ve </a:t>
            </a:r>
            <a:r>
              <a:rPr lang="cs-CZ" dirty="0" err="1"/>
              <a:t>čvrtohorách</a:t>
            </a:r>
            <a:endParaRPr lang="cs-CZ" dirty="0"/>
          </a:p>
          <a:p>
            <a:pPr algn="r"/>
            <a:endParaRPr lang="cs-CZ" dirty="0"/>
          </a:p>
          <a:p>
            <a:pPr algn="r"/>
            <a:r>
              <a:rPr lang="cs-CZ" dirty="0">
                <a:sym typeface="Wingdings" pitchFamily="2" charset="2"/>
              </a:rPr>
              <a:t> obecně použitelná i jako učební text </a:t>
            </a:r>
            <a:r>
              <a:rPr lang="cs-CZ" dirty="0" err="1">
                <a:sym typeface="Wingdings" pitchFamily="2" charset="2"/>
              </a:rPr>
              <a:t>Ložkovského</a:t>
            </a:r>
            <a:r>
              <a:rPr lang="cs-CZ" dirty="0">
                <a:sym typeface="Wingdings" pitchFamily="2" charset="2"/>
              </a:rPr>
              <a:t> kursu Vývoj přírody ČR</a:t>
            </a:r>
            <a:endParaRPr lang="cs-CZ" dirty="0"/>
          </a:p>
        </p:txBody>
      </p:sp>
      <p:sp>
        <p:nvSpPr>
          <p:cNvPr id="20" name="Šipka vpravo 19">
            <a:extLst>
              <a:ext uri="{FF2B5EF4-FFF2-40B4-BE49-F238E27FC236}">
                <a16:creationId xmlns:a16="http://schemas.microsoft.com/office/drawing/2014/main" id="{1B0295EA-7AAB-BA17-B7FD-FE69CF341001}"/>
              </a:ext>
            </a:extLst>
          </p:cNvPr>
          <p:cNvSpPr/>
          <p:nvPr/>
        </p:nvSpPr>
        <p:spPr>
          <a:xfrm>
            <a:off x="6448894" y="4807485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Šipka vpravo 20">
            <a:extLst>
              <a:ext uri="{FF2B5EF4-FFF2-40B4-BE49-F238E27FC236}">
                <a16:creationId xmlns:a16="http://schemas.microsoft.com/office/drawing/2014/main" id="{5C7AA656-B940-FBE5-67C6-6D953BA51638}"/>
              </a:ext>
            </a:extLst>
          </p:cNvPr>
          <p:cNvSpPr/>
          <p:nvPr/>
        </p:nvSpPr>
        <p:spPr>
          <a:xfrm rot="4823121">
            <a:off x="3844324" y="2562511"/>
            <a:ext cx="1288623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3" name="Obrázek 22" descr="Obsah obrázku text, Písmo, snímek obrazovky, design&#10;&#10;Obsah generovaný pomocí AI může být nesprávný.">
            <a:extLst>
              <a:ext uri="{FF2B5EF4-FFF2-40B4-BE49-F238E27FC236}">
                <a16:creationId xmlns:a16="http://schemas.microsoft.com/office/drawing/2014/main" id="{63D7C345-1689-E82A-E7EA-DF9F281117C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88" y="47138"/>
            <a:ext cx="1561390" cy="171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9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4" descr="Obsah obrázku text, diagram, Paralelní, snímek obrazovky&#10;&#10;Obsah generovaný pomocí AI může být nesprávný.">
            <a:extLst>
              <a:ext uri="{FF2B5EF4-FFF2-40B4-BE49-F238E27FC236}">
                <a16:creationId xmlns:a16="http://schemas.microsoft.com/office/drawing/2014/main" id="{85291F57-F539-6D08-8282-B18A97501B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330" y="0"/>
            <a:ext cx="6053589" cy="6377491"/>
          </a:xfrm>
          <a:prstGeom prst="rect">
            <a:avLst/>
          </a:prstGeom>
        </p:spPr>
      </p:pic>
      <p:pic>
        <p:nvPicPr>
          <p:cNvPr id="10" name="Zástupný obsah 9" descr="Obsah obrázku text, snímek obrazovky, Paralelní, diagram&#10;&#10;Obsah generovaný pomocí AI může být nesprávný.">
            <a:extLst>
              <a:ext uri="{FF2B5EF4-FFF2-40B4-BE49-F238E27FC236}">
                <a16:creationId xmlns:a16="http://schemas.microsoft.com/office/drawing/2014/main" id="{F81F9CB7-A280-1F0E-4F66-C2D71BF8F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932672" cy="6123686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DB26B3E-9EF7-4C43-3BF8-42D7EA4A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3491346" y="2242786"/>
            <a:ext cx="5209308" cy="7237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naleznete  tu  třeba ...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89C9A9C-F167-B785-7600-4DAAFCABCD71}"/>
              </a:ext>
            </a:extLst>
          </p:cNvPr>
          <p:cNvSpPr txBox="1"/>
          <p:nvPr/>
        </p:nvSpPr>
        <p:spPr>
          <a:xfrm>
            <a:off x="7194518" y="5615854"/>
            <a:ext cx="478236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000" dirty="0"/>
              <a:t>podrobné informace o průběhu současného glaciálního cyklu a nejmladší minulosti, ustavující současný stav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A5EF469-3815-29DE-9346-E509D5DE5B05}"/>
              </a:ext>
            </a:extLst>
          </p:cNvPr>
          <p:cNvSpPr txBox="1"/>
          <p:nvPr/>
        </p:nvSpPr>
        <p:spPr>
          <a:xfrm>
            <a:off x="122141" y="5061857"/>
            <a:ext cx="4782367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2000" dirty="0"/>
              <a:t>přehled přelomových úseků historie evropské přírody </a:t>
            </a:r>
          </a:p>
          <a:p>
            <a:r>
              <a:rPr lang="cs-CZ" sz="2000" dirty="0"/>
              <a:t>&amp; </a:t>
            </a:r>
          </a:p>
          <a:p>
            <a:pPr algn="r"/>
            <a:r>
              <a:rPr lang="cs-CZ" sz="2000" dirty="0"/>
              <a:t>klíčových nalezišť našeho území </a:t>
            </a:r>
          </a:p>
          <a:p>
            <a:pPr algn="r"/>
            <a:r>
              <a:rPr lang="cs-CZ" sz="1600" dirty="0"/>
              <a:t>(s výčtem literárních pramenů) </a:t>
            </a:r>
            <a:endParaRPr lang="cs-CZ" dirty="0"/>
          </a:p>
        </p:txBody>
      </p:sp>
      <p:sp>
        <p:nvSpPr>
          <p:cNvPr id="13" name="Šipka vpravo 12">
            <a:extLst>
              <a:ext uri="{FF2B5EF4-FFF2-40B4-BE49-F238E27FC236}">
                <a16:creationId xmlns:a16="http://schemas.microsoft.com/office/drawing/2014/main" id="{DA811ADA-B597-8970-16E9-1A1177E658D3}"/>
              </a:ext>
            </a:extLst>
          </p:cNvPr>
          <p:cNvSpPr/>
          <p:nvPr/>
        </p:nvSpPr>
        <p:spPr>
          <a:xfrm rot="16200000">
            <a:off x="9338814" y="4884334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 vpravo 13">
            <a:extLst>
              <a:ext uri="{FF2B5EF4-FFF2-40B4-BE49-F238E27FC236}">
                <a16:creationId xmlns:a16="http://schemas.microsoft.com/office/drawing/2014/main" id="{F83A3C6D-16F3-5D52-0356-A8FA69168DDA}"/>
              </a:ext>
            </a:extLst>
          </p:cNvPr>
          <p:cNvSpPr/>
          <p:nvPr/>
        </p:nvSpPr>
        <p:spPr>
          <a:xfrm rot="16200000">
            <a:off x="3595149" y="4639847"/>
            <a:ext cx="1569659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8220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diagram, skica, Plán, Technický výkres&#10;&#10;Obsah generovaný pomocí AI může být nesprávný.">
            <a:extLst>
              <a:ext uri="{FF2B5EF4-FFF2-40B4-BE49-F238E27FC236}">
                <a16:creationId xmlns:a16="http://schemas.microsoft.com/office/drawing/2014/main" id="{5F5F5E90-ED9C-DDB7-7DD3-6EF6CAFAFB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463" y="84070"/>
            <a:ext cx="3853538" cy="4892020"/>
          </a:xfrm>
          <a:prstGeom prst="rect">
            <a:avLst/>
          </a:prstGeom>
        </p:spPr>
      </p:pic>
      <p:pic>
        <p:nvPicPr>
          <p:cNvPr id="5" name="Zástupný obsah 4" descr="Obsah obrázku diagram, skica, text, kresba&#10;&#10;Obsah generovaný pomocí AI může být nesprávný.">
            <a:extLst>
              <a:ext uri="{FF2B5EF4-FFF2-40B4-BE49-F238E27FC236}">
                <a16:creationId xmlns:a16="http://schemas.microsoft.com/office/drawing/2014/main" id="{9AA74720-1FC2-C9A4-A573-6E64C9AD7D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77" y="2865488"/>
            <a:ext cx="3179221" cy="3992510"/>
          </a:xfrm>
        </p:spPr>
      </p:pic>
      <p:pic>
        <p:nvPicPr>
          <p:cNvPr id="7" name="Obrázek 6" descr="Obsah obrázku diagram, skica, řada/pruh, Plán&#10;&#10;Obsah generovaný pomocí AI může být nesprávný.">
            <a:extLst>
              <a:ext uri="{FF2B5EF4-FFF2-40B4-BE49-F238E27FC236}">
                <a16:creationId xmlns:a16="http://schemas.microsoft.com/office/drawing/2014/main" id="{FB91B093-8EBE-86EE-A160-7203482F387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998" y="0"/>
            <a:ext cx="3546049" cy="1818289"/>
          </a:xfrm>
          <a:prstGeom prst="rect">
            <a:avLst/>
          </a:prstGeom>
        </p:spPr>
      </p:pic>
      <p:pic>
        <p:nvPicPr>
          <p:cNvPr id="13" name="Obrázek 12" descr="Obsah obrázku text, snímek obrazovky, diagram, Písmo&#10;&#10;Obsah generovaný pomocí AI může být nesprávný.">
            <a:extLst>
              <a:ext uri="{FF2B5EF4-FFF2-40B4-BE49-F238E27FC236}">
                <a16:creationId xmlns:a16="http://schemas.microsoft.com/office/drawing/2014/main" id="{87F2A37B-84A3-EDE7-2312-F43CA72EF5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6020" y="2582929"/>
            <a:ext cx="6769100" cy="4191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" name="Zástupný obsah 4" descr="Obsah obrázku diagram, skica, text, kresba&#10;&#10;Obsah generovaný pomocí AI může být nesprávný.">
            <a:extLst>
              <a:ext uri="{FF2B5EF4-FFF2-40B4-BE49-F238E27FC236}">
                <a16:creationId xmlns:a16="http://schemas.microsoft.com/office/drawing/2014/main" id="{749488BA-0893-EBAE-1EC6-FAF75C145B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6411" y="3351315"/>
            <a:ext cx="3179221" cy="1810192"/>
          </a:xfrm>
          <a:prstGeom prst="rect">
            <a:avLst/>
          </a:prstGeom>
        </p:spPr>
      </p:pic>
      <p:pic>
        <p:nvPicPr>
          <p:cNvPr id="16" name="Obrázek 15" descr="Obsah obrázku diagram, skica, řada/pruh, Plán&#10;&#10;Obsah generovaný pomocí AI může být nesprávný.">
            <a:extLst>
              <a:ext uri="{FF2B5EF4-FFF2-40B4-BE49-F238E27FC236}">
                <a16:creationId xmlns:a16="http://schemas.microsoft.com/office/drawing/2014/main" id="{E1FB6242-C1B5-2C00-1919-56BF5C2E25F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998" y="1818289"/>
            <a:ext cx="3546049" cy="1718443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8BC3F869-ACA6-C8BC-68FF-67A7063E88A8}"/>
              </a:ext>
            </a:extLst>
          </p:cNvPr>
          <p:cNvSpPr txBox="1"/>
          <p:nvPr/>
        </p:nvSpPr>
        <p:spPr>
          <a:xfrm>
            <a:off x="6749743" y="333226"/>
            <a:ext cx="4951583" cy="200054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400" b="1" dirty="0"/>
              <a:t>Obratlovci:</a:t>
            </a:r>
          </a:p>
          <a:p>
            <a:pPr algn="r"/>
            <a:r>
              <a:rPr lang="cs-CZ" sz="2000" dirty="0"/>
              <a:t>*historie jednotlivých vývojových linií a jejich * areálové dynamiky,</a:t>
            </a:r>
          </a:p>
          <a:p>
            <a:pPr algn="r"/>
            <a:endParaRPr lang="cs-CZ" sz="2000" dirty="0"/>
          </a:p>
          <a:p>
            <a:pPr algn="r"/>
            <a:r>
              <a:rPr lang="cs-CZ" sz="2000" dirty="0"/>
              <a:t>*změny struktury společenstev a jejich kontextuální souvislosti</a:t>
            </a:r>
          </a:p>
        </p:txBody>
      </p:sp>
      <p:sp>
        <p:nvSpPr>
          <p:cNvPr id="18" name="Šipka vpravo 17">
            <a:extLst>
              <a:ext uri="{FF2B5EF4-FFF2-40B4-BE49-F238E27FC236}">
                <a16:creationId xmlns:a16="http://schemas.microsoft.com/office/drawing/2014/main" id="{0D79458B-F224-DB51-00D8-4168EEFD253E}"/>
              </a:ext>
            </a:extLst>
          </p:cNvPr>
          <p:cNvSpPr/>
          <p:nvPr/>
        </p:nvSpPr>
        <p:spPr>
          <a:xfrm rot="10800000">
            <a:off x="5841595" y="1002740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Šipka vpravo 18">
            <a:extLst>
              <a:ext uri="{FF2B5EF4-FFF2-40B4-BE49-F238E27FC236}">
                <a16:creationId xmlns:a16="http://schemas.microsoft.com/office/drawing/2014/main" id="{5E2BDEAA-5AC2-80DA-ED44-40C841A9DE9F}"/>
              </a:ext>
            </a:extLst>
          </p:cNvPr>
          <p:cNvSpPr/>
          <p:nvPr/>
        </p:nvSpPr>
        <p:spPr>
          <a:xfrm rot="5400000">
            <a:off x="11094466" y="2580662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Obrázek 20" descr="Obsah obrázku snímek obrazovky, text&#10;&#10;Obsah generovaný pomocí AI může být nesprávný.">
            <a:extLst>
              <a:ext uri="{FF2B5EF4-FFF2-40B4-BE49-F238E27FC236}">
                <a16:creationId xmlns:a16="http://schemas.microsoft.com/office/drawing/2014/main" id="{2CC91862-3493-8188-A9B5-8C205A2A698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45745" y="4868176"/>
            <a:ext cx="1406859" cy="1905754"/>
          </a:xfrm>
          <a:prstGeom prst="rect">
            <a:avLst/>
          </a:prstGeom>
        </p:spPr>
      </p:pic>
      <p:sp>
        <p:nvSpPr>
          <p:cNvPr id="22" name="Nadpis 1">
            <a:extLst>
              <a:ext uri="{FF2B5EF4-FFF2-40B4-BE49-F238E27FC236}">
                <a16:creationId xmlns:a16="http://schemas.microsoft.com/office/drawing/2014/main" id="{CA07638B-0540-B480-2DBD-DE624B154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67832" y="3067132"/>
            <a:ext cx="6438245" cy="723736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cs-CZ" sz="3200" dirty="0"/>
              <a:t>detailní zhodnocení  fosilního záznamu</a:t>
            </a:r>
          </a:p>
        </p:txBody>
      </p:sp>
    </p:spTree>
    <p:extLst>
      <p:ext uri="{BB962C8B-B14F-4D97-AF65-F5344CB8AC3E}">
        <p14:creationId xmlns:p14="http://schemas.microsoft.com/office/powerpoint/2010/main" val="3064623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5F1036-3EEA-53DD-CF95-93173E8B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Zástupný obsah 6" descr="Obsah obrázku mapa, text, diagram, atlas&#10;&#10;Obsah generovaný pomocí AI může být nesprávný.">
            <a:extLst>
              <a:ext uri="{FF2B5EF4-FFF2-40B4-BE49-F238E27FC236}">
                <a16:creationId xmlns:a16="http://schemas.microsoft.com/office/drawing/2014/main" id="{8C44E766-7ADD-E71C-B36B-6A98694AA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744" y="2475069"/>
            <a:ext cx="3883670" cy="4351338"/>
          </a:xfrm>
        </p:spPr>
      </p:pic>
      <p:pic>
        <p:nvPicPr>
          <p:cNvPr id="9" name="Obrázek 8" descr="Obsah obrázku text, diagram, skica, kostra&#10;&#10;Obsah generovaný pomocí AI může být nesprávný.">
            <a:extLst>
              <a:ext uri="{FF2B5EF4-FFF2-40B4-BE49-F238E27FC236}">
                <a16:creationId xmlns:a16="http://schemas.microsoft.com/office/drawing/2014/main" id="{673AFCC2-B427-B6A2-83C9-217ACB719E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0387" y="74029"/>
            <a:ext cx="2231756" cy="338918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1" name="Obrázek 10" descr="Obsah obrázku text, diagram, mapa, snímek obrazovky&#10;&#10;Obsah generovaný pomocí AI může být nesprávný.">
            <a:extLst>
              <a:ext uri="{FF2B5EF4-FFF2-40B4-BE49-F238E27FC236}">
                <a16:creationId xmlns:a16="http://schemas.microsoft.com/office/drawing/2014/main" id="{29BFD691-7CE7-1CE7-A8B9-77E6AE4D682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417" y="2475069"/>
            <a:ext cx="7567113" cy="4466973"/>
          </a:xfrm>
          <a:prstGeom prst="rect">
            <a:avLst/>
          </a:prstGeom>
        </p:spPr>
      </p:pic>
      <p:pic>
        <p:nvPicPr>
          <p:cNvPr id="13" name="Obrázek 12" descr="Obsah obrázku bezobratlý, ulita, Měkkýši&#10;&#10;Obsah generovaný pomocí AI může být nesprávný.">
            <a:extLst>
              <a:ext uri="{FF2B5EF4-FFF2-40B4-BE49-F238E27FC236}">
                <a16:creationId xmlns:a16="http://schemas.microsoft.com/office/drawing/2014/main" id="{C5DBF066-11F3-6AEC-AF7B-B1C39DC2388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1327" y="365125"/>
            <a:ext cx="1563485" cy="2219921"/>
          </a:xfrm>
          <a:prstGeom prst="rect">
            <a:avLst/>
          </a:prstGeom>
        </p:spPr>
      </p:pic>
      <p:sp>
        <p:nvSpPr>
          <p:cNvPr id="14" name="Nadpis 1">
            <a:extLst>
              <a:ext uri="{FF2B5EF4-FFF2-40B4-BE49-F238E27FC236}">
                <a16:creationId xmlns:a16="http://schemas.microsoft.com/office/drawing/2014/main" id="{03A2CDB9-DDDC-AFDA-720B-6D691D9D2735}"/>
              </a:ext>
            </a:extLst>
          </p:cNvPr>
          <p:cNvSpPr txBox="1">
            <a:spLocks/>
          </p:cNvSpPr>
          <p:nvPr/>
        </p:nvSpPr>
        <p:spPr>
          <a:xfrm rot="16200000">
            <a:off x="-2967832" y="3067132"/>
            <a:ext cx="6438245" cy="723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dirty="0"/>
              <a:t>Zhodnocení  fosilního záznamu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4724EDB-8D33-910B-CB35-2A184062E9D4}"/>
              </a:ext>
            </a:extLst>
          </p:cNvPr>
          <p:cNvSpPr txBox="1"/>
          <p:nvPr/>
        </p:nvSpPr>
        <p:spPr>
          <a:xfrm>
            <a:off x="2577395" y="455915"/>
            <a:ext cx="6742849" cy="200054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400" b="1" dirty="0"/>
              <a:t>Měkkýši:</a:t>
            </a:r>
          </a:p>
          <a:p>
            <a:pPr algn="r"/>
            <a:r>
              <a:rPr lang="cs-CZ" sz="2000" dirty="0"/>
              <a:t>*areálová historie jednotlivých druhů, * faktory jejich </a:t>
            </a:r>
            <a:r>
              <a:rPr lang="cs-CZ" sz="2000" dirty="0" err="1"/>
              <a:t>fosilisace</a:t>
            </a:r>
            <a:r>
              <a:rPr lang="cs-CZ" sz="2000" dirty="0"/>
              <a:t>,</a:t>
            </a:r>
          </a:p>
          <a:p>
            <a:pPr algn="r"/>
            <a:endParaRPr lang="cs-CZ" sz="2000" dirty="0"/>
          </a:p>
          <a:p>
            <a:pPr algn="r"/>
            <a:r>
              <a:rPr lang="cs-CZ" sz="2000" dirty="0"/>
              <a:t>*souvislé sledy společenstev a jejich </a:t>
            </a:r>
            <a:r>
              <a:rPr lang="cs-CZ" sz="2000" dirty="0" err="1"/>
              <a:t>paleoenvironmentální</a:t>
            </a:r>
            <a:r>
              <a:rPr lang="cs-CZ" sz="2000" dirty="0"/>
              <a:t> výpověď</a:t>
            </a:r>
          </a:p>
        </p:txBody>
      </p:sp>
      <p:sp>
        <p:nvSpPr>
          <p:cNvPr id="16" name="Šipka vpravo 15">
            <a:extLst>
              <a:ext uri="{FF2B5EF4-FFF2-40B4-BE49-F238E27FC236}">
                <a16:creationId xmlns:a16="http://schemas.microsoft.com/office/drawing/2014/main" id="{01B64851-D812-E3F0-B4B8-82FC61A9B08F}"/>
              </a:ext>
            </a:extLst>
          </p:cNvPr>
          <p:cNvSpPr/>
          <p:nvPr/>
        </p:nvSpPr>
        <p:spPr>
          <a:xfrm>
            <a:off x="9278000" y="1126443"/>
            <a:ext cx="544873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Šipka vpravo 16">
            <a:extLst>
              <a:ext uri="{FF2B5EF4-FFF2-40B4-BE49-F238E27FC236}">
                <a16:creationId xmlns:a16="http://schemas.microsoft.com/office/drawing/2014/main" id="{B96E67F7-BBE3-48CD-263F-6D2FB83E75A4}"/>
              </a:ext>
            </a:extLst>
          </p:cNvPr>
          <p:cNvSpPr/>
          <p:nvPr/>
        </p:nvSpPr>
        <p:spPr>
          <a:xfrm rot="5400000">
            <a:off x="6746262" y="2637907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Nadpis 1">
            <a:extLst>
              <a:ext uri="{FF2B5EF4-FFF2-40B4-BE49-F238E27FC236}">
                <a16:creationId xmlns:a16="http://schemas.microsoft.com/office/drawing/2014/main" id="{E6E1A8AD-2C48-524B-7EBA-5685A628DF93}"/>
              </a:ext>
            </a:extLst>
          </p:cNvPr>
          <p:cNvSpPr txBox="1">
            <a:spLocks/>
          </p:cNvSpPr>
          <p:nvPr/>
        </p:nvSpPr>
        <p:spPr>
          <a:xfrm rot="16200000">
            <a:off x="-2815432" y="3219532"/>
            <a:ext cx="6438245" cy="723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/>
              <a:t>detailní zhodnocení  fosilního záznamu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8757014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aleolit českých zemí - Proměny přírody, lidí a kultur">
            <a:extLst>
              <a:ext uri="{FF2B5EF4-FFF2-40B4-BE49-F238E27FC236}">
                <a16:creationId xmlns:a16="http://schemas.microsoft.com/office/drawing/2014/main" id="{188E9BE1-636E-DEF5-DF77-6594A9998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4151"/>
            <a:ext cx="5732171" cy="683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AE57B98-88D7-368A-EA09-666D7911BDFE}"/>
              </a:ext>
            </a:extLst>
          </p:cNvPr>
          <p:cNvSpPr txBox="1"/>
          <p:nvPr/>
        </p:nvSpPr>
        <p:spPr>
          <a:xfrm>
            <a:off x="6601691" y="1596376"/>
            <a:ext cx="47521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4800" dirty="0"/>
              <a:t>Děkujeme za pozornost </a:t>
            </a:r>
          </a:p>
          <a:p>
            <a:pPr algn="r"/>
            <a:r>
              <a:rPr lang="cs-CZ" sz="4800" dirty="0"/>
              <a:t>i nečekané ocenění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216AC35-20A3-403E-A98E-1CC66ED77FE5}"/>
              </a:ext>
            </a:extLst>
          </p:cNvPr>
          <p:cNvSpPr txBox="1"/>
          <p:nvPr/>
        </p:nvSpPr>
        <p:spPr>
          <a:xfrm>
            <a:off x="651164" y="5735781"/>
            <a:ext cx="4530436" cy="113877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věříme, že kniha potěší </a:t>
            </a:r>
          </a:p>
          <a:p>
            <a:pPr algn="ctr"/>
            <a:r>
              <a:rPr lang="cs-CZ" dirty="0"/>
              <a:t>všechny zájemce o minulost </a:t>
            </a:r>
          </a:p>
          <a:p>
            <a:pPr algn="ctr"/>
            <a:r>
              <a:rPr lang="cs-CZ" dirty="0"/>
              <a:t>naší přírody i nás samých</a:t>
            </a:r>
          </a:p>
          <a:p>
            <a:pPr algn="ctr"/>
            <a:r>
              <a:rPr lang="cs-CZ" sz="1400" dirty="0"/>
              <a:t>(třeba i pod stromečkem)</a:t>
            </a:r>
          </a:p>
        </p:txBody>
      </p:sp>
    </p:spTree>
    <p:extLst>
      <p:ext uri="{BB962C8B-B14F-4D97-AF65-F5344CB8AC3E}">
        <p14:creationId xmlns:p14="http://schemas.microsoft.com/office/powerpoint/2010/main" val="280029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9975</TotalTime>
  <Words>354</Words>
  <Application>Microsoft Macintosh PowerPoint</Application>
  <PresentationFormat>Širokoúhlá obrazovka</PresentationFormat>
  <Paragraphs>69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naleznete  tu  třeba ...</vt:lpstr>
      <vt:lpstr>detailní zhodnocení  fosilního záznamu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Ivan Horacek</dc:creator>
  <cp:lastModifiedBy>Ivan Horacek</cp:lastModifiedBy>
  <cp:revision>22</cp:revision>
  <dcterms:created xsi:type="dcterms:W3CDTF">2025-12-11T16:58:02Z</dcterms:created>
  <dcterms:modified xsi:type="dcterms:W3CDTF">2025-12-18T15:13:07Z</dcterms:modified>
</cp:coreProperties>
</file>